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3" r:id="rId2"/>
  </p:sldMasterIdLst>
  <p:notesMasterIdLst>
    <p:notesMasterId r:id="rId12"/>
  </p:notesMasterIdLst>
  <p:handoutMasterIdLst>
    <p:handoutMasterId r:id="rId13"/>
  </p:handoutMasterIdLst>
  <p:sldIdLst>
    <p:sldId id="293" r:id="rId3"/>
    <p:sldId id="295" r:id="rId4"/>
    <p:sldId id="296" r:id="rId5"/>
    <p:sldId id="297" r:id="rId6"/>
    <p:sldId id="298" r:id="rId7"/>
    <p:sldId id="303" r:id="rId8"/>
    <p:sldId id="300" r:id="rId9"/>
    <p:sldId id="301" r:id="rId10"/>
    <p:sldId id="302" r:id="rId11"/>
  </p:sldIdLst>
  <p:sldSz cx="9144000" cy="6858000" type="screen4x3"/>
  <p:notesSz cx="6794500" cy="9931400"/>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62FF4C3-B13E-4ED2-8EE8-27547525C092}">
          <p14:sldIdLst>
            <p14:sldId id="293"/>
            <p14:sldId id="295"/>
            <p14:sldId id="296"/>
            <p14:sldId id="297"/>
            <p14:sldId id="298"/>
            <p14:sldId id="303"/>
            <p14:sldId id="300"/>
            <p14:sldId id="301"/>
            <p14:sldId id="30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DFF"/>
    <a:srgbClr val="6A9EBE"/>
    <a:srgbClr val="7A28D4"/>
    <a:srgbClr val="7A0041"/>
    <a:srgbClr val="558ED5"/>
    <a:srgbClr val="6AA397"/>
    <a:srgbClr val="94A39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10" autoAdjust="0"/>
    <p:restoredTop sz="99266" autoAdjust="0"/>
  </p:normalViewPr>
  <p:slideViewPr>
    <p:cSldViewPr snapToGrid="0">
      <p:cViewPr>
        <p:scale>
          <a:sx n="75" d="100"/>
          <a:sy n="75" d="100"/>
        </p:scale>
        <p:origin x="-1380" y="66"/>
      </p:cViewPr>
      <p:guideLst>
        <p:guide orient="horz" pos="334"/>
        <p:guide pos="181"/>
      </p:guideLst>
    </p:cSldViewPr>
  </p:slideViewPr>
  <p:notesTextViewPr>
    <p:cViewPr>
      <p:scale>
        <a:sx n="100" d="100"/>
        <a:sy n="100" d="100"/>
      </p:scale>
      <p:origin x="0" y="0"/>
    </p:cViewPr>
  </p:notesTextViewPr>
  <p:sorterViewPr>
    <p:cViewPr>
      <p:scale>
        <a:sx n="66" d="100"/>
        <a:sy n="66" d="100"/>
      </p:scale>
      <p:origin x="0" y="14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657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2EF77D63-CDD6-0144-B294-56CD1C5ECA62}" type="datetimeFigureOut">
              <a:rPr lang="en-US" smtClean="0"/>
              <a:t>5/19/2015</a:t>
            </a:fld>
            <a:endParaRPr lang="en-GB" dirty="0"/>
          </a:p>
        </p:txBody>
      </p:sp>
      <p:sp>
        <p:nvSpPr>
          <p:cNvPr id="4" name="Footer Placeholder 3"/>
          <p:cNvSpPr>
            <a:spLocks noGrp="1"/>
          </p:cNvSpPr>
          <p:nvPr>
            <p:ph type="ftr" sz="quarter" idx="2"/>
          </p:nvPr>
        </p:nvSpPr>
        <p:spPr>
          <a:xfrm>
            <a:off x="1" y="9433106"/>
            <a:ext cx="2944283" cy="49657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C9218C5B-F009-FE40-9231-DD3A708B85FE}" type="slidenum">
              <a:rPr lang="en-GB" smtClean="0"/>
              <a:t>‹#›</a:t>
            </a:fld>
            <a:endParaRPr lang="en-GB" dirty="0"/>
          </a:p>
        </p:txBody>
      </p:sp>
    </p:spTree>
    <p:extLst>
      <p:ext uri="{BB962C8B-B14F-4D97-AF65-F5344CB8AC3E}">
        <p14:creationId xmlns:p14="http://schemas.microsoft.com/office/powerpoint/2010/main" val="30136928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657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D560559D-A093-BD4F-ADE8-7E58397AC286}" type="datetimeFigureOut">
              <a:rPr lang="en-US" smtClean="0"/>
              <a:t>5/19/2015</a:t>
            </a:fld>
            <a:endParaRPr lang="en-GB" dirty="0"/>
          </a:p>
        </p:txBody>
      </p:sp>
      <p:sp>
        <p:nvSpPr>
          <p:cNvPr id="4" name="Slide Image Placeholder 3"/>
          <p:cNvSpPr>
            <a:spLocks noGrp="1" noRot="1" noChangeAspect="1"/>
          </p:cNvSpPr>
          <p:nvPr>
            <p:ph type="sldImg" idx="2"/>
          </p:nvPr>
        </p:nvSpPr>
        <p:spPr>
          <a:xfrm>
            <a:off x="914400" y="744538"/>
            <a:ext cx="4965700" cy="37258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1" y="9433106"/>
            <a:ext cx="2944283" cy="49657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EFFD6E53-58FD-BC40-9932-5182995FF4BE}" type="slidenum">
              <a:rPr lang="en-GB" smtClean="0"/>
              <a:t>‹#›</a:t>
            </a:fld>
            <a:endParaRPr lang="en-GB" dirty="0"/>
          </a:p>
        </p:txBody>
      </p:sp>
    </p:spTree>
    <p:extLst>
      <p:ext uri="{BB962C8B-B14F-4D97-AF65-F5344CB8AC3E}">
        <p14:creationId xmlns:p14="http://schemas.microsoft.com/office/powerpoint/2010/main" val="403461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914400" y="746125"/>
            <a:ext cx="4965700" cy="3724275"/>
          </a:xfrm>
          <a:ln/>
        </p:spPr>
      </p:sp>
      <p:sp>
        <p:nvSpPr>
          <p:cNvPr id="40963" name="Notes Placeholder 2"/>
          <p:cNvSpPr>
            <a:spLocks noGrp="1"/>
          </p:cNvSpPr>
          <p:nvPr>
            <p:ph type="body" idx="1"/>
          </p:nvPr>
        </p:nvSpPr>
        <p:spPr>
          <a:noFill/>
        </p:spPr>
        <p:txBody>
          <a:bodyPr/>
          <a:lstStyle/>
          <a:p>
            <a:endParaRPr lang="en-GB" altLang="en-US" dirty="0" smtClean="0"/>
          </a:p>
        </p:txBody>
      </p:sp>
      <p:sp>
        <p:nvSpPr>
          <p:cNvPr id="4096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defTabSz="914400">
              <a:spcBef>
                <a:spcPct val="0"/>
              </a:spcBef>
            </a:pPr>
            <a:fld id="{42032E21-0472-42CD-B2BA-962057A3D801}" type="slidenum">
              <a:rPr lang="en-GB" altLang="en-US" smtClean="0">
                <a:solidFill>
                  <a:srgbClr val="000000"/>
                </a:solidFill>
                <a:latin typeface="Arial" charset="0"/>
              </a:rPr>
              <a:pPr defTabSz="914400">
                <a:spcBef>
                  <a:spcPct val="0"/>
                </a:spcBef>
              </a:pPr>
              <a:t>1</a:t>
            </a:fld>
            <a:endParaRPr lang="en-GB" altLang="en-US" dirty="0" smtClean="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Master" Target="../slideMasters/slideMaster2.xml"/><Relationship Id="rId1" Type="http://schemas.openxmlformats.org/officeDocument/2006/relationships/tags" Target="../tags/tag5.xml"/><Relationship Id="rId4" Type="http://schemas.openxmlformats.org/officeDocument/2006/relationships/image" Target="../media/image5.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Opening slide">
    <p:spTree>
      <p:nvGrpSpPr>
        <p:cNvPr id="1" name=""/>
        <p:cNvGrpSpPr/>
        <p:nvPr/>
      </p:nvGrpSpPr>
      <p:grpSpPr>
        <a:xfrm>
          <a:off x="0" y="0"/>
          <a:ext cx="0" cy="0"/>
          <a:chOff x="0" y="0"/>
          <a:chExt cx="0" cy="0"/>
        </a:xfrm>
      </p:grpSpPr>
      <p:sp>
        <p:nvSpPr>
          <p:cNvPr id="20" name="Rectangle 19"/>
          <p:cNvSpPr/>
          <p:nvPr userDrawn="1"/>
        </p:nvSpPr>
        <p:spPr>
          <a:xfrm>
            <a:off x="0" y="8"/>
            <a:ext cx="9144000" cy="2404127"/>
          </a:xfrm>
          <a:prstGeom prst="rect">
            <a:avLst/>
          </a:prstGeom>
          <a:solidFill>
            <a:srgbClr val="94A3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1" name="Rectangle 20"/>
          <p:cNvSpPr/>
          <p:nvPr userDrawn="1"/>
        </p:nvSpPr>
        <p:spPr>
          <a:xfrm>
            <a:off x="0" y="2551550"/>
            <a:ext cx="9144000" cy="4306450"/>
          </a:xfrm>
          <a:prstGeom prst="rect">
            <a:avLst/>
          </a:prstGeom>
          <a:solidFill>
            <a:srgbClr val="6A9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2" name="Rectangle 21"/>
          <p:cNvSpPr/>
          <p:nvPr userDrawn="1"/>
        </p:nvSpPr>
        <p:spPr>
          <a:xfrm>
            <a:off x="0" y="2404135"/>
            <a:ext cx="9144000" cy="147423"/>
          </a:xfrm>
          <a:prstGeom prst="rect">
            <a:avLst/>
          </a:prstGeom>
          <a:solidFill>
            <a:srgbClr val="7A00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722313" y="3044831"/>
            <a:ext cx="7772400" cy="1362075"/>
          </a:xfrm>
          <a:prstGeom prst="rect">
            <a:avLst/>
          </a:prstGeom>
        </p:spPr>
        <p:txBody>
          <a:bodyPr anchor="b">
            <a:normAutofit/>
          </a:bodyPr>
          <a:lstStyle>
            <a:lvl1pPr algn="l">
              <a:defRPr sz="2600" b="1" cap="all">
                <a:solidFill>
                  <a:schemeClr val="bg1"/>
                </a:solidFill>
              </a:defRPr>
            </a:lvl1pPr>
          </a:lstStyle>
          <a:p>
            <a:r>
              <a:rPr lang="en-GB" dirty="0" smtClean="0"/>
              <a:t>Click to edit Master title style</a:t>
            </a:r>
            <a:endParaRPr lang="en-GB" dirty="0"/>
          </a:p>
        </p:txBody>
      </p:sp>
      <p:sp>
        <p:nvSpPr>
          <p:cNvPr id="3" name="Text Placeholder 2"/>
          <p:cNvSpPr>
            <a:spLocks noGrp="1"/>
          </p:cNvSpPr>
          <p:nvPr>
            <p:ph type="body" idx="1"/>
          </p:nvPr>
        </p:nvSpPr>
        <p:spPr>
          <a:xfrm>
            <a:off x="722313" y="4406900"/>
            <a:ext cx="7772400" cy="1326806"/>
          </a:xfrm>
        </p:spPr>
        <p:txBody>
          <a:bodyPr anchor="b">
            <a:normAutofit/>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smtClean="0"/>
              <a:t>Click to edit Master text styles</a:t>
            </a:r>
          </a:p>
        </p:txBody>
      </p:sp>
      <p:sp>
        <p:nvSpPr>
          <p:cNvPr id="4" name="Date Placeholder 3"/>
          <p:cNvSpPr>
            <a:spLocks noGrp="1"/>
          </p:cNvSpPr>
          <p:nvPr>
            <p:ph type="dt" sz="half" idx="10"/>
          </p:nvPr>
        </p:nvSpPr>
        <p:spPr/>
        <p:txBody>
          <a:bodyPr/>
          <a:lstStyle>
            <a:lvl1pPr>
              <a:defRPr>
                <a:solidFill>
                  <a:srgbClr val="FFFFFF"/>
                </a:solidFill>
              </a:defRPr>
            </a:lvl1pPr>
          </a:lstStyle>
          <a:p>
            <a:fld id="{F4E0AB36-ADAE-6043-9776-26A7C377F09E}" type="datetime1">
              <a:rPr lang="en-GB" smtClean="0"/>
              <a:t>19/05/2015</a:t>
            </a:fld>
            <a:endParaRPr lang="en-GB"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CAFA4D6-C16E-8647-BCC9-03A36DB51566}" type="slidenum">
              <a:rPr lang="en-GB" smtClean="0"/>
              <a:pPr/>
              <a:t>‹#›</a:t>
            </a:fld>
            <a:endParaRPr lang="en-GB" dirty="0"/>
          </a:p>
        </p:txBody>
      </p:sp>
    </p:spTree>
    <p:extLst>
      <p:ext uri="{BB962C8B-B14F-4D97-AF65-F5344CB8AC3E}">
        <p14:creationId xmlns:p14="http://schemas.microsoft.com/office/powerpoint/2010/main" val="91901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0FFCA4-57AA-8B47-AAAE-23397BA29851}" type="datetime1">
              <a:rPr lang="en-GB" smtClean="0"/>
              <a:t>19/05/2015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CAFA4D6-C16E-8647-BCC9-03A36DB51566}" type="slidenum">
              <a:rPr lang="en-GB" smtClean="0"/>
              <a:t>‹#›</a:t>
            </a:fld>
            <a:endParaRPr lang="en-GB" dirty="0"/>
          </a:p>
        </p:txBody>
      </p:sp>
    </p:spTree>
    <p:extLst>
      <p:ext uri="{BB962C8B-B14F-4D97-AF65-F5344CB8AC3E}">
        <p14:creationId xmlns:p14="http://schemas.microsoft.com/office/powerpoint/2010/main" val="2431049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Working Draft Text"/>
          <p:cNvSpPr txBox="1">
            <a:spLocks noChangeArrowheads="1"/>
          </p:cNvSpPr>
          <p:nvPr/>
        </p:nvSpPr>
        <p:spPr bwMode="auto">
          <a:xfrm>
            <a:off x="2693796" y="349872"/>
            <a:ext cx="993862"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900" b="1" dirty="0" smtClean="0">
                <a:solidFill>
                  <a:srgbClr val="000000"/>
                </a:solidFill>
                <a:latin typeface="Arial"/>
              </a:rPr>
              <a:t>WORKING DRAFT</a:t>
            </a:r>
          </a:p>
        </p:txBody>
      </p:sp>
      <p:sp>
        <p:nvSpPr>
          <p:cNvPr id="5" name="doc id"/>
          <p:cNvSpPr txBox="1">
            <a:spLocks noChangeArrowheads="1"/>
          </p:cNvSpPr>
          <p:nvPr/>
        </p:nvSpPr>
        <p:spPr bwMode="auto">
          <a:xfrm>
            <a:off x="8614312" y="37255"/>
            <a:ext cx="301290"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defTabSz="914400" eaLnBrk="1" fontAlgn="base" hangingPunct="1">
              <a:spcBef>
                <a:spcPct val="0"/>
              </a:spcBef>
              <a:spcAft>
                <a:spcPct val="0"/>
              </a:spcAft>
              <a:defRPr/>
            </a:pPr>
            <a:endParaRPr lang="en-US" sz="800" dirty="0" smtClean="0">
              <a:solidFill>
                <a:srgbClr val="000000"/>
              </a:solidFill>
              <a:latin typeface="Arial"/>
            </a:endParaRPr>
          </a:p>
        </p:txBody>
      </p:sp>
      <p:sp>
        <p:nvSpPr>
          <p:cNvPr id="6" name="Working Draft"/>
          <p:cNvSpPr txBox="1">
            <a:spLocks noChangeArrowheads="1"/>
          </p:cNvSpPr>
          <p:nvPr/>
        </p:nvSpPr>
        <p:spPr bwMode="auto">
          <a:xfrm>
            <a:off x="2693799" y="508607"/>
            <a:ext cx="269304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GB" sz="900" dirty="0" smtClean="0">
                <a:solidFill>
                  <a:srgbClr val="000000"/>
                </a:solidFill>
                <a:latin typeface="Arial"/>
              </a:rPr>
              <a:t>Last Modified 18/09/2014 22:38 GMT Standard Time</a:t>
            </a:r>
            <a:endParaRPr lang="en-US" sz="900" dirty="0" smtClean="0">
              <a:solidFill>
                <a:srgbClr val="000000"/>
              </a:solidFill>
              <a:latin typeface="Arial"/>
            </a:endParaRPr>
          </a:p>
        </p:txBody>
      </p:sp>
      <p:sp>
        <p:nvSpPr>
          <p:cNvPr id="7" name="Printed"/>
          <p:cNvSpPr txBox="1">
            <a:spLocks noChangeArrowheads="1"/>
          </p:cNvSpPr>
          <p:nvPr/>
        </p:nvSpPr>
        <p:spPr bwMode="auto">
          <a:xfrm>
            <a:off x="2693796" y="668964"/>
            <a:ext cx="2372444"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GB" sz="900" dirty="0" smtClean="0">
                <a:solidFill>
                  <a:srgbClr val="000000"/>
                </a:solidFill>
                <a:latin typeface="Arial"/>
              </a:rPr>
              <a:t>Printed 18/09/2014 11:57 GMT Standard Time</a:t>
            </a:r>
            <a:endParaRPr lang="en-US" sz="900" dirty="0" smtClean="0">
              <a:solidFill>
                <a:srgbClr val="000000"/>
              </a:solidFill>
              <a:latin typeface="Arial"/>
            </a:endParaRPr>
          </a:p>
        </p:txBody>
      </p:sp>
      <p:grpSp>
        <p:nvGrpSpPr>
          <p:cNvPr id="8" name="McK Title Elements"/>
          <p:cNvGrpSpPr>
            <a:grpSpLocks/>
          </p:cNvGrpSpPr>
          <p:nvPr/>
        </p:nvGrpSpPr>
        <p:grpSpPr bwMode="auto">
          <a:xfrm>
            <a:off x="1" y="1"/>
            <a:ext cx="9140760" cy="6859620"/>
            <a:chOff x="0" y="0"/>
            <a:chExt cx="5643" cy="4235"/>
          </a:xfrm>
        </p:grpSpPr>
        <p:sp>
          <p:nvSpPr>
            <p:cNvPr id="9" name="McK Document type" hidden="1"/>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Document type</a:t>
              </a:r>
            </a:p>
          </p:txBody>
        </p:sp>
        <p:sp>
          <p:nvSpPr>
            <p:cNvPr id="10" name="McK Date" hidden="1"/>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Date</a:t>
              </a:r>
            </a:p>
          </p:txBody>
        </p:sp>
        <p:sp>
          <p:nvSpPr>
            <p:cNvPr id="11" name="McK Disclaimer" hidden="1"/>
            <p:cNvSpPr>
              <a:spLocks noChangeArrowheads="1"/>
            </p:cNvSpPr>
            <p:nvPr/>
          </p:nvSpPr>
          <p:spPr bwMode="auto">
            <a:xfrm>
              <a:off x="1663" y="3714"/>
              <a:ext cx="322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21202" eaLnBrk="0" fontAlgn="base" hangingPunct="0">
                <a:spcBef>
                  <a:spcPct val="0"/>
                </a:spcBef>
                <a:spcAft>
                  <a:spcPct val="0"/>
                </a:spcAft>
              </a:pPr>
              <a:r>
                <a:rPr lang="en-US" sz="800" dirty="0">
                  <a:solidFill>
                    <a:srgbClr val="000000"/>
                  </a:solidFill>
                </a:rPr>
                <a:t>CONFIDENTIAL AND PROPRIETARY</a:t>
              </a:r>
            </a:p>
            <a:p>
              <a:pPr defTabSz="821202" eaLnBrk="0" fontAlgn="base" hangingPunct="0">
                <a:spcBef>
                  <a:spcPct val="0"/>
                </a:spcBef>
                <a:spcAft>
                  <a:spcPct val="0"/>
                </a:spcAft>
              </a:pPr>
              <a:r>
                <a:rPr lang="en-US" sz="800" dirty="0">
                  <a:solidFill>
                    <a:srgbClr val="000000"/>
                  </a:solidFill>
                </a:rPr>
                <a:t>Any use of this material without specific permission of McKinsey &amp; Company is strictly prohibited</a:t>
              </a:r>
            </a:p>
          </p:txBody>
        </p:sp>
        <p:sp>
          <p:nvSpPr>
            <p:cNvPr id="12" name="TitleBottomPlaceholder" hidden="1"/>
            <p:cNvSpPr>
              <a:spLocks noChangeArrowheads="1"/>
            </p:cNvSpPr>
            <p:nvPr/>
          </p:nvSpPr>
          <p:spPr bwMode="auto">
            <a:xfrm>
              <a:off x="0" y="1410"/>
              <a:ext cx="1382" cy="2825"/>
            </a:xfrm>
            <a:prstGeom prst="rect">
              <a:avLst/>
            </a:prstGeom>
            <a:solidFill>
              <a:srgbClr val="0065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600" dirty="0">
                <a:solidFill>
                  <a:srgbClr val="000000"/>
                </a:solidFill>
              </a:endParaRPr>
            </a:p>
          </p:txBody>
        </p:sp>
        <p:sp>
          <p:nvSpPr>
            <p:cNvPr id="13" name="TitleTopPlaceholder" hidden="1"/>
            <p:cNvSpPr>
              <a:spLocks noChangeArrowheads="1"/>
            </p:cNvSpPr>
            <p:nvPr/>
          </p:nvSpPr>
          <p:spPr bwMode="auto">
            <a:xfrm>
              <a:off x="0" y="0"/>
              <a:ext cx="1382" cy="1410"/>
            </a:xfrm>
            <a:prstGeom prst="rect">
              <a:avLst/>
            </a:prstGeom>
            <a:solidFill>
              <a:srgbClr val="91A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600" dirty="0">
                <a:solidFill>
                  <a:srgbClr val="000000"/>
                </a:solidFill>
              </a:endParaRPr>
            </a:p>
          </p:txBody>
        </p:sp>
        <p:sp>
          <p:nvSpPr>
            <p:cNvPr id="14" name="Rectangle 1189" hidden="1"/>
            <p:cNvSpPr>
              <a:spLocks noChangeArrowheads="1"/>
            </p:cNvSpPr>
            <p:nvPr/>
          </p:nvSpPr>
          <p:spPr bwMode="auto">
            <a:xfrm>
              <a:off x="0" y="0"/>
              <a:ext cx="5643" cy="4234"/>
            </a:xfrm>
            <a:prstGeom prst="rect">
              <a:avLst/>
            </a:prstGeom>
            <a:noFill/>
            <a:ln w="317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600" dirty="0">
                <a:solidFill>
                  <a:srgbClr val="000000"/>
                </a:solidFill>
              </a:endParaRPr>
            </a:p>
          </p:txBody>
        </p:sp>
      </p:grpSp>
      <p:grpSp>
        <p:nvGrpSpPr>
          <p:cNvPr id="15" name="TitleBottomBar"/>
          <p:cNvGrpSpPr>
            <a:grpSpLocks/>
          </p:cNvGrpSpPr>
          <p:nvPr/>
        </p:nvGrpSpPr>
        <p:grpSpPr bwMode="auto">
          <a:xfrm>
            <a:off x="2237004" y="6433635"/>
            <a:ext cx="6905379" cy="429233"/>
            <a:chOff x="1382" y="3969"/>
            <a:chExt cx="4263" cy="265"/>
          </a:xfrm>
        </p:grpSpPr>
        <p:sp>
          <p:nvSpPr>
            <p:cNvPr id="16" name="Rectangle 1134"/>
            <p:cNvSpPr>
              <a:spLocks noChangeArrowheads="1"/>
            </p:cNvSpPr>
            <p:nvPr>
              <p:custDataLst>
                <p:tags r:id="rId1"/>
              </p:custDataLst>
            </p:nvPr>
          </p:nvSpPr>
          <p:spPr bwMode="gray">
            <a:xfrm>
              <a:off x="1382" y="3969"/>
              <a:ext cx="4263" cy="265"/>
            </a:xfrm>
            <a:prstGeom prst="rect">
              <a:avLst/>
            </a:prstGeom>
            <a:solidFill>
              <a:srgbClr val="00296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600" dirty="0">
                <a:solidFill>
                  <a:srgbClr val="000000"/>
                </a:solidFill>
              </a:endParaRPr>
            </a:p>
          </p:txBody>
        </p:sp>
        <p:pic>
          <p:nvPicPr>
            <p:cNvPr id="17" name="Picture 119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9" y="4059"/>
              <a:ext cx="1023" cy="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8" name="TitleBottomBarBW" hidden="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20064" y="6574553"/>
            <a:ext cx="1670055" cy="19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4" name="Rectangle 1026"/>
          <p:cNvSpPr>
            <a:spLocks noGrp="1" noChangeArrowheads="1"/>
          </p:cNvSpPr>
          <p:nvPr>
            <p:ph type="ctrTitle"/>
          </p:nvPr>
        </p:nvSpPr>
        <p:spPr>
          <a:xfrm>
            <a:off x="2693795" y="2176946"/>
            <a:ext cx="5036084" cy="1015663"/>
          </a:xfrm>
          <a:prstGeom prst="rect">
            <a:avLst/>
          </a:prstGeom>
        </p:spPr>
        <p:txBody>
          <a:bodyPr/>
          <a:lstStyle>
            <a:lvl1pPr>
              <a:defRPr sz="3300" b="0" baseline="0">
                <a:latin typeface="+mj-lt"/>
                <a:ea typeface="+mj-ea"/>
              </a:defRPr>
            </a:lvl1pPr>
          </a:lstStyle>
          <a:p>
            <a:pPr lvl="0"/>
            <a:r>
              <a:rPr lang="en-US" noProof="0" smtClean="0"/>
              <a:t>Click to edit Master title style</a:t>
            </a:r>
            <a:endParaRPr lang="en-US" noProof="0" dirty="0" smtClean="0"/>
          </a:p>
        </p:txBody>
      </p:sp>
      <p:sp>
        <p:nvSpPr>
          <p:cNvPr id="13315" name="Rectangle 1027"/>
          <p:cNvSpPr>
            <a:spLocks noGrp="1" noChangeArrowheads="1"/>
          </p:cNvSpPr>
          <p:nvPr>
            <p:ph type="subTitle" idx="1"/>
          </p:nvPr>
        </p:nvSpPr>
        <p:spPr>
          <a:xfrm>
            <a:off x="2693795" y="3945699"/>
            <a:ext cx="5036084" cy="219820"/>
          </a:xfrm>
        </p:spPr>
        <p:txBody>
          <a:bodyPr>
            <a:spAutoFit/>
          </a:bodyPr>
          <a:lstStyle>
            <a:lvl1pPr>
              <a:defRPr sz="1400" baseline="0">
                <a:latin typeface="+mn-lt"/>
                <a:ea typeface="+mn-ea"/>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268800223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smtClean="0"/>
              <a:t>Click to edit Master title style</a:t>
            </a:r>
            <a:endParaRPr lang="en-US"/>
          </a:p>
        </p:txBody>
      </p:sp>
      <p:sp>
        <p:nvSpPr>
          <p:cNvPr id="3" name="Slide Number"/>
          <p:cNvSpPr txBox="1">
            <a:spLocks/>
          </p:cNvSpPr>
          <p:nvPr userDrawn="1"/>
        </p:nvSpPr>
        <p:spPr>
          <a:xfrm>
            <a:off x="8719601" y="6567250"/>
            <a:ext cx="157094"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defTabSz="914400" fontAlgn="base">
              <a:spcBef>
                <a:spcPct val="0"/>
              </a:spcBef>
              <a:spcAft>
                <a:spcPct val="0"/>
              </a:spcAft>
            </a:pPr>
            <a:fld id="{42C328C1-A84F-4A39-A664-DBA00541A8C6}" type="slidenum">
              <a:rPr lang="en-US" smtClean="0">
                <a:solidFill>
                  <a:srgbClr val="000000"/>
                </a:solidFill>
              </a:rPr>
              <a:pPr defTabSz="914400" fontAlgn="base">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41115148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Blu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72E3203-3B84-5E45-A7CD-1BFB2BBCE139}" type="datetime1">
              <a:rPr lang="en-GB" smtClean="0"/>
              <a:t>19/05/2015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CAFA4D6-C16E-8647-BCC9-03A36DB51566}" type="slidenum">
              <a:rPr lang="en-GB" smtClean="0"/>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57755" y="534476"/>
            <a:ext cx="2268849" cy="1238347"/>
          </a:xfrm>
          <a:prstGeom prst="rect">
            <a:avLst/>
          </a:prstGeom>
        </p:spPr>
      </p:pic>
      <p:sp>
        <p:nvSpPr>
          <p:cNvPr id="2" name="Title 1"/>
          <p:cNvSpPr>
            <a:spLocks noGrp="1"/>
          </p:cNvSpPr>
          <p:nvPr>
            <p:ph type="ctrTitle"/>
          </p:nvPr>
        </p:nvSpPr>
        <p:spPr>
          <a:xfrm>
            <a:off x="685800" y="2130433"/>
            <a:ext cx="7772400" cy="1470025"/>
          </a:xfrm>
          <a:prstGeom prst="rect">
            <a:avLst/>
          </a:prstGeom>
        </p:spPr>
        <p:txBody>
          <a:bodyPr/>
          <a:lstStyle>
            <a:lvl1pPr algn="l">
              <a:defRPr>
                <a:solidFill>
                  <a:srgbClr val="FFFFFF"/>
                </a:solidFill>
              </a:defRPr>
            </a:lvl1pPr>
          </a:lstStyle>
          <a:p>
            <a:r>
              <a:rPr lang="en-GB" dirty="0" smtClean="0"/>
              <a:t>Click to edit Master title style</a:t>
            </a:r>
            <a:endParaRPr lang="en-GB" dirty="0"/>
          </a:p>
        </p:txBody>
      </p:sp>
      <p:sp>
        <p:nvSpPr>
          <p:cNvPr id="3" name="Subtitle 2"/>
          <p:cNvSpPr>
            <a:spLocks noGrp="1"/>
          </p:cNvSpPr>
          <p:nvPr>
            <p:ph type="subTitle" idx="1"/>
          </p:nvPr>
        </p:nvSpPr>
        <p:spPr>
          <a:xfrm>
            <a:off x="685800" y="3645024"/>
            <a:ext cx="6400800" cy="1752600"/>
          </a:xfrm>
        </p:spPr>
        <p:txBody>
          <a:bodyPr>
            <a:normAutofit/>
          </a:bodyPr>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GB" dirty="0"/>
          </a:p>
        </p:txBody>
      </p:sp>
    </p:spTree>
    <p:extLst>
      <p:ext uri="{BB962C8B-B14F-4D97-AF65-F5344CB8AC3E}">
        <p14:creationId xmlns:p14="http://schemas.microsoft.com/office/powerpoint/2010/main" val="743591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layout">
    <p:spTree>
      <p:nvGrpSpPr>
        <p:cNvPr id="1" name=""/>
        <p:cNvGrpSpPr/>
        <p:nvPr/>
      </p:nvGrpSpPr>
      <p:grpSpPr>
        <a:xfrm>
          <a:off x="0" y="0"/>
          <a:ext cx="0" cy="0"/>
          <a:chOff x="0" y="0"/>
          <a:chExt cx="0" cy="0"/>
        </a:xfrm>
      </p:grpSpPr>
      <p:sp>
        <p:nvSpPr>
          <p:cNvPr id="2" name="Title 1"/>
          <p:cNvSpPr>
            <a:spLocks noGrp="1"/>
          </p:cNvSpPr>
          <p:nvPr>
            <p:ph type="title"/>
          </p:nvPr>
        </p:nvSpPr>
        <p:spPr>
          <a:xfrm>
            <a:off x="179512" y="564785"/>
            <a:ext cx="8830344" cy="580926"/>
          </a:xfrm>
          <a:prstGeom prst="rect">
            <a:avLst/>
          </a:prstGeom>
        </p:spPr>
        <p:txBody>
          <a:bodyPr/>
          <a:lstStyle/>
          <a:p>
            <a:r>
              <a:rPr lang="en-GB" dirty="0" smtClean="0"/>
              <a:t>Click to edit Master title style</a:t>
            </a:r>
            <a:endParaRPr lang="en-GB" dirty="0"/>
          </a:p>
        </p:txBody>
      </p:sp>
      <p:sp>
        <p:nvSpPr>
          <p:cNvPr id="3" name="Content Placeholder 2"/>
          <p:cNvSpPr>
            <a:spLocks noGrp="1"/>
          </p:cNvSpPr>
          <p:nvPr>
            <p:ph idx="1"/>
          </p:nvPr>
        </p:nvSpPr>
        <p:spPr>
          <a:xfrm>
            <a:off x="179512" y="981937"/>
            <a:ext cx="8830344" cy="5197014"/>
          </a:xfrm>
        </p:spPr>
        <p:txBody>
          <a:bodyPr/>
          <a:lstStyle>
            <a:lvl5pPr marL="1828800" indent="0">
              <a:buNone/>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
        <p:nvSpPr>
          <p:cNvPr id="4" name="Date Placeholder 3"/>
          <p:cNvSpPr>
            <a:spLocks noGrp="1"/>
          </p:cNvSpPr>
          <p:nvPr>
            <p:ph type="dt" sz="half" idx="10"/>
          </p:nvPr>
        </p:nvSpPr>
        <p:spPr/>
        <p:txBody>
          <a:bodyPr/>
          <a:lstStyle/>
          <a:p>
            <a:fld id="{97A254D4-DE84-CA47-95D4-101CC3324E31}" type="datetime1">
              <a:rPr lang="en-GB" smtClean="0"/>
              <a:t>19/05/2015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CAFA4D6-C16E-8647-BCC9-03A36DB51566}" type="slidenum">
              <a:rPr lang="en-GB" smtClean="0"/>
              <a:t>‹#›</a:t>
            </a:fld>
            <a:endParaRPr lang="en-GB" dirty="0"/>
          </a:p>
        </p:txBody>
      </p:sp>
    </p:spTree>
    <p:extLst>
      <p:ext uri="{BB962C8B-B14F-4D97-AF65-F5344CB8AC3E}">
        <p14:creationId xmlns:p14="http://schemas.microsoft.com/office/powerpoint/2010/main" val="503670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layout">
    <p:spTree>
      <p:nvGrpSpPr>
        <p:cNvPr id="1" name=""/>
        <p:cNvGrpSpPr/>
        <p:nvPr/>
      </p:nvGrpSpPr>
      <p:grpSpPr>
        <a:xfrm>
          <a:off x="0" y="0"/>
          <a:ext cx="0" cy="0"/>
          <a:chOff x="0" y="0"/>
          <a:chExt cx="0" cy="0"/>
        </a:xfrm>
      </p:grpSpPr>
      <p:sp>
        <p:nvSpPr>
          <p:cNvPr id="2" name="Title 1"/>
          <p:cNvSpPr>
            <a:spLocks noGrp="1"/>
          </p:cNvSpPr>
          <p:nvPr>
            <p:ph type="title"/>
          </p:nvPr>
        </p:nvSpPr>
        <p:spPr>
          <a:xfrm>
            <a:off x="156828" y="646672"/>
            <a:ext cx="8830344" cy="580926"/>
          </a:xfrm>
          <a:prstGeom prst="rect">
            <a:avLst/>
          </a:prstGeom>
        </p:spPr>
        <p:txBody>
          <a:bodyPr/>
          <a:lstStyle/>
          <a:p>
            <a:r>
              <a:rPr lang="en-GB" dirty="0" smtClean="0"/>
              <a:t>Click to edit Master title style</a:t>
            </a:r>
            <a:endParaRPr lang="en-GB" dirty="0"/>
          </a:p>
        </p:txBody>
      </p:sp>
      <p:sp>
        <p:nvSpPr>
          <p:cNvPr id="3" name="Content Placeholder 2"/>
          <p:cNvSpPr>
            <a:spLocks noGrp="1"/>
          </p:cNvSpPr>
          <p:nvPr>
            <p:ph idx="1"/>
          </p:nvPr>
        </p:nvSpPr>
        <p:spPr>
          <a:xfrm>
            <a:off x="179512" y="1700216"/>
            <a:ext cx="8830344" cy="4465091"/>
          </a:xfrm>
        </p:spPr>
        <p:txBody>
          <a:bodyPr>
            <a:normAutofit/>
          </a:bodyPr>
          <a:lstStyle>
            <a:lvl1pPr>
              <a:defRPr sz="1800"/>
            </a:lvl1pPr>
            <a:lvl2pPr>
              <a:defRPr sz="1800"/>
            </a:lvl2pPr>
            <a:lvl3pPr>
              <a:defRPr sz="1800"/>
            </a:lvl3pPr>
            <a:lvl4pPr>
              <a:defRPr sz="1800"/>
            </a:lvl4pPr>
            <a:lvl5pPr marL="1828800" indent="0">
              <a:buNone/>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
        <p:nvSpPr>
          <p:cNvPr id="4" name="Date Placeholder 3"/>
          <p:cNvSpPr>
            <a:spLocks noGrp="1"/>
          </p:cNvSpPr>
          <p:nvPr>
            <p:ph type="dt" sz="half" idx="10"/>
          </p:nvPr>
        </p:nvSpPr>
        <p:spPr/>
        <p:txBody>
          <a:bodyPr/>
          <a:lstStyle/>
          <a:p>
            <a:fld id="{97A254D4-DE84-CA47-95D4-101CC3324E31}" type="datetime1">
              <a:rPr lang="en-GB" smtClean="0"/>
              <a:t>19/05/2015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CAFA4D6-C16E-8647-BCC9-03A36DB51566}" type="slidenum">
              <a:rPr lang="en-GB" smtClean="0"/>
              <a:t>‹#›</a:t>
            </a:fld>
            <a:endParaRPr lang="en-GB" dirty="0"/>
          </a:p>
        </p:txBody>
      </p:sp>
      <p:sp>
        <p:nvSpPr>
          <p:cNvPr id="8" name="Text Placeholder 7"/>
          <p:cNvSpPr>
            <a:spLocks noGrp="1"/>
          </p:cNvSpPr>
          <p:nvPr>
            <p:ph type="body" sz="quarter" idx="13"/>
          </p:nvPr>
        </p:nvSpPr>
        <p:spPr>
          <a:xfrm>
            <a:off x="179392" y="1052513"/>
            <a:ext cx="8829675" cy="647700"/>
          </a:xfrm>
        </p:spPr>
        <p:txBody>
          <a:bodyPr anchor="t">
            <a:normAutofit/>
          </a:bodyPr>
          <a:lstStyle>
            <a:lvl1pPr marL="0" indent="0">
              <a:buNone/>
              <a:defRPr sz="2000"/>
            </a:lvl1pPr>
          </a:lstStyle>
          <a:p>
            <a:pPr lvl="0"/>
            <a:r>
              <a:rPr lang="en-GB" dirty="0" smtClean="0"/>
              <a:t>Click to edit Master text styles</a:t>
            </a:r>
          </a:p>
        </p:txBody>
      </p:sp>
    </p:spTree>
    <p:extLst>
      <p:ext uri="{BB962C8B-B14F-4D97-AF65-F5344CB8AC3E}">
        <p14:creationId xmlns:p14="http://schemas.microsoft.com/office/powerpoint/2010/main" val="424318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828" y="646672"/>
            <a:ext cx="8830344" cy="580926"/>
          </a:xfrm>
          <a:prstGeom prst="rect">
            <a:avLst/>
          </a:prstGeom>
        </p:spPr>
        <p:txBody>
          <a:bodyPr/>
          <a:lstStyle>
            <a:lvl1pPr>
              <a:defRPr>
                <a:solidFill>
                  <a:srgbClr val="000000"/>
                </a:solidFill>
              </a:defRPr>
            </a:lvl1pPr>
          </a:lstStyle>
          <a:p>
            <a:r>
              <a:rPr lang="en-GB" dirty="0" smtClean="0"/>
              <a:t>Agenda</a:t>
            </a:r>
            <a:endParaRPr lang="en-GB" dirty="0"/>
          </a:p>
        </p:txBody>
      </p:sp>
      <p:sp>
        <p:nvSpPr>
          <p:cNvPr id="3" name="Content Placeholder 2"/>
          <p:cNvSpPr>
            <a:spLocks noGrp="1"/>
          </p:cNvSpPr>
          <p:nvPr>
            <p:ph idx="1"/>
          </p:nvPr>
        </p:nvSpPr>
        <p:spPr>
          <a:xfrm>
            <a:off x="566194" y="1184314"/>
            <a:ext cx="8110264" cy="516494"/>
          </a:xfrm>
          <a:solidFill>
            <a:schemeClr val="accent2"/>
          </a:solidFill>
        </p:spPr>
        <p:txBody>
          <a:bodyPr/>
          <a:lstStyle>
            <a:lvl1pPr marL="0" indent="0">
              <a:buNone/>
              <a:defRPr>
                <a:solidFill>
                  <a:srgbClr val="FFFFFF"/>
                </a:solidFill>
              </a:defRPr>
            </a:lvl1pPr>
            <a:lvl5pPr marL="1828800" indent="0">
              <a:buNone/>
              <a:defRPr/>
            </a:lvl5pPr>
          </a:lstStyle>
          <a:p>
            <a:pPr lvl="0"/>
            <a:r>
              <a:rPr lang="en-GB" dirty="0" smtClean="0"/>
              <a:t>Click to edit Master text styles</a:t>
            </a:r>
          </a:p>
        </p:txBody>
      </p:sp>
      <p:sp>
        <p:nvSpPr>
          <p:cNvPr id="4" name="Date Placeholder 3"/>
          <p:cNvSpPr>
            <a:spLocks noGrp="1"/>
          </p:cNvSpPr>
          <p:nvPr>
            <p:ph type="dt" sz="half" idx="10"/>
          </p:nvPr>
        </p:nvSpPr>
        <p:spPr/>
        <p:txBody>
          <a:bodyPr/>
          <a:lstStyle/>
          <a:p>
            <a:fld id="{2DF844A0-728C-E549-A4FD-64B9B30761FA}" type="datetime1">
              <a:rPr lang="en-GB" smtClean="0"/>
              <a:t>19/05/2015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CAFA4D6-C16E-8647-BCC9-03A36DB51566}" type="slidenum">
              <a:rPr lang="en-GB" smtClean="0"/>
              <a:t>‹#›</a:t>
            </a:fld>
            <a:endParaRPr lang="en-GB" dirty="0"/>
          </a:p>
        </p:txBody>
      </p:sp>
    </p:spTree>
    <p:extLst>
      <p:ext uri="{BB962C8B-B14F-4D97-AF65-F5344CB8AC3E}">
        <p14:creationId xmlns:p14="http://schemas.microsoft.com/office/powerpoint/2010/main" val="3111358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lumn">
    <p:spTree>
      <p:nvGrpSpPr>
        <p:cNvPr id="1" name=""/>
        <p:cNvGrpSpPr/>
        <p:nvPr/>
      </p:nvGrpSpPr>
      <p:grpSpPr>
        <a:xfrm>
          <a:off x="0" y="0"/>
          <a:ext cx="0" cy="0"/>
          <a:chOff x="0" y="0"/>
          <a:chExt cx="0" cy="0"/>
        </a:xfrm>
      </p:grpSpPr>
      <p:sp>
        <p:nvSpPr>
          <p:cNvPr id="2" name="Title 1"/>
          <p:cNvSpPr>
            <a:spLocks noGrp="1"/>
          </p:cNvSpPr>
          <p:nvPr>
            <p:ph type="title"/>
          </p:nvPr>
        </p:nvSpPr>
        <p:spPr>
          <a:xfrm>
            <a:off x="156828" y="646672"/>
            <a:ext cx="8830344" cy="580926"/>
          </a:xfrm>
          <a:prstGeom prst="rect">
            <a:avLst/>
          </a:prstGeom>
        </p:spPr>
        <p:txBody>
          <a:bodyPr/>
          <a:lstStyle/>
          <a:p>
            <a:r>
              <a:rPr lang="en-GB" dirty="0" smtClean="0"/>
              <a:t>Click to edit Master title style</a:t>
            </a:r>
            <a:endParaRPr lang="en-GB" dirty="0"/>
          </a:p>
        </p:txBody>
      </p:sp>
      <p:sp>
        <p:nvSpPr>
          <p:cNvPr id="3" name="Content Placeholder 2"/>
          <p:cNvSpPr>
            <a:spLocks noGrp="1"/>
          </p:cNvSpPr>
          <p:nvPr>
            <p:ph sz="half" idx="1"/>
          </p:nvPr>
        </p:nvSpPr>
        <p:spPr>
          <a:xfrm>
            <a:off x="179512" y="1135292"/>
            <a:ext cx="4392488" cy="5030019"/>
          </a:xfrm>
        </p:spPr>
        <p:txBody>
          <a:bodyPr>
            <a:normAutofit/>
          </a:bodyPr>
          <a:lstStyle>
            <a:lvl1pPr>
              <a:defRPr sz="1800"/>
            </a:lvl1pPr>
            <a:lvl2pPr>
              <a:defRPr sz="1800"/>
            </a:lvl2pPr>
            <a:lvl3pPr>
              <a:defRPr sz="1800"/>
            </a:lvl3pPr>
            <a:lvl4pPr>
              <a:defRPr sz="1800"/>
            </a:lvl4pPr>
            <a:lvl5pPr marL="1828800" indent="0">
              <a:buNone/>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
        <p:nvSpPr>
          <p:cNvPr id="4" name="Content Placeholder 3"/>
          <p:cNvSpPr>
            <a:spLocks noGrp="1"/>
          </p:cNvSpPr>
          <p:nvPr>
            <p:ph sz="half" idx="2"/>
          </p:nvPr>
        </p:nvSpPr>
        <p:spPr>
          <a:xfrm>
            <a:off x="4716016" y="1135292"/>
            <a:ext cx="4293840" cy="5030019"/>
          </a:xfrm>
        </p:spPr>
        <p:txBody>
          <a:bodyPr>
            <a:normAutofit/>
          </a:bodyPr>
          <a:lstStyle>
            <a:lvl1pPr>
              <a:defRPr sz="1800"/>
            </a:lvl1pPr>
            <a:lvl2pPr>
              <a:defRPr sz="1800"/>
            </a:lvl2pPr>
            <a:lvl3pPr>
              <a:defRPr sz="1800"/>
            </a:lvl3pPr>
            <a:lvl4pPr>
              <a:defRPr sz="1800"/>
            </a:lvl4pPr>
            <a:lvl5pPr marL="1828800" indent="0">
              <a:buNone/>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
        <p:nvSpPr>
          <p:cNvPr id="5" name="Date Placeholder 4"/>
          <p:cNvSpPr>
            <a:spLocks noGrp="1"/>
          </p:cNvSpPr>
          <p:nvPr>
            <p:ph type="dt" sz="half" idx="10"/>
          </p:nvPr>
        </p:nvSpPr>
        <p:spPr/>
        <p:txBody>
          <a:bodyPr/>
          <a:lstStyle/>
          <a:p>
            <a:fld id="{FD457F17-E48A-604C-B511-2D6AFF29679B}" type="datetime1">
              <a:rPr lang="en-GB" smtClean="0"/>
              <a:t>19/05/2015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CAFA4D6-C16E-8647-BCC9-03A36DB51566}" type="slidenum">
              <a:rPr lang="en-GB" smtClean="0"/>
              <a:t>‹#›</a:t>
            </a:fld>
            <a:endParaRPr lang="en-GB" dirty="0"/>
          </a:p>
        </p:txBody>
      </p:sp>
    </p:spTree>
    <p:extLst>
      <p:ext uri="{BB962C8B-B14F-4D97-AF65-F5344CB8AC3E}">
        <p14:creationId xmlns:p14="http://schemas.microsoft.com/office/powerpoint/2010/main" val="461959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lumn">
    <p:spTree>
      <p:nvGrpSpPr>
        <p:cNvPr id="1" name=""/>
        <p:cNvGrpSpPr/>
        <p:nvPr/>
      </p:nvGrpSpPr>
      <p:grpSpPr>
        <a:xfrm>
          <a:off x="0" y="0"/>
          <a:ext cx="0" cy="0"/>
          <a:chOff x="0" y="0"/>
          <a:chExt cx="0" cy="0"/>
        </a:xfrm>
      </p:grpSpPr>
      <p:sp>
        <p:nvSpPr>
          <p:cNvPr id="2" name="Title 1"/>
          <p:cNvSpPr>
            <a:spLocks noGrp="1"/>
          </p:cNvSpPr>
          <p:nvPr>
            <p:ph type="title"/>
          </p:nvPr>
        </p:nvSpPr>
        <p:spPr>
          <a:xfrm>
            <a:off x="156828" y="646672"/>
            <a:ext cx="8830344" cy="580926"/>
          </a:xfrm>
          <a:prstGeom prst="rect">
            <a:avLst/>
          </a:prstGeom>
        </p:spPr>
        <p:txBody>
          <a:bodyPr/>
          <a:lstStyle/>
          <a:p>
            <a:r>
              <a:rPr lang="en-GB" smtClean="0"/>
              <a:t>Click to edit Master title style</a:t>
            </a:r>
            <a:endParaRPr lang="en-GB"/>
          </a:p>
        </p:txBody>
      </p:sp>
      <p:sp>
        <p:nvSpPr>
          <p:cNvPr id="3" name="Content Placeholder 2"/>
          <p:cNvSpPr>
            <a:spLocks noGrp="1"/>
          </p:cNvSpPr>
          <p:nvPr>
            <p:ph sz="half" idx="1"/>
          </p:nvPr>
        </p:nvSpPr>
        <p:spPr>
          <a:xfrm>
            <a:off x="179512" y="1700216"/>
            <a:ext cx="4392488" cy="4465091"/>
          </a:xfrm>
        </p:spPr>
        <p:txBody>
          <a:bodyPr>
            <a:normAutofit/>
          </a:bodyPr>
          <a:lstStyle>
            <a:lvl1pPr>
              <a:defRPr sz="1800"/>
            </a:lvl1pPr>
            <a:lvl2pPr>
              <a:defRPr sz="1800"/>
            </a:lvl2pPr>
            <a:lvl3pPr>
              <a:defRPr sz="1800"/>
            </a:lvl3pPr>
            <a:lvl4pPr>
              <a:defRPr sz="1800"/>
            </a:lvl4pPr>
            <a:lvl5pPr marL="1828800" indent="0">
              <a:buNone/>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
        <p:nvSpPr>
          <p:cNvPr id="4" name="Content Placeholder 3"/>
          <p:cNvSpPr>
            <a:spLocks noGrp="1"/>
          </p:cNvSpPr>
          <p:nvPr>
            <p:ph sz="half" idx="2"/>
          </p:nvPr>
        </p:nvSpPr>
        <p:spPr>
          <a:xfrm>
            <a:off x="4716016" y="1700216"/>
            <a:ext cx="4293840" cy="4465091"/>
          </a:xfrm>
        </p:spPr>
        <p:txBody>
          <a:bodyPr>
            <a:normAutofit/>
          </a:bodyPr>
          <a:lstStyle>
            <a:lvl1pPr>
              <a:defRPr sz="1800"/>
            </a:lvl1pPr>
            <a:lvl2pPr>
              <a:defRPr sz="1800"/>
            </a:lvl2pPr>
            <a:lvl3pPr>
              <a:defRPr sz="1800"/>
            </a:lvl3pPr>
            <a:lvl4pPr>
              <a:defRPr sz="1800"/>
            </a:lvl4pPr>
            <a:lvl5pPr marL="1828800" indent="0">
              <a:buNone/>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
        <p:nvSpPr>
          <p:cNvPr id="5" name="Date Placeholder 4"/>
          <p:cNvSpPr>
            <a:spLocks noGrp="1"/>
          </p:cNvSpPr>
          <p:nvPr>
            <p:ph type="dt" sz="half" idx="10"/>
          </p:nvPr>
        </p:nvSpPr>
        <p:spPr/>
        <p:txBody>
          <a:bodyPr/>
          <a:lstStyle/>
          <a:p>
            <a:fld id="{FD457F17-E48A-604C-B511-2D6AFF29679B}" type="datetime1">
              <a:rPr lang="en-GB" smtClean="0"/>
              <a:t>19/05/2015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CAFA4D6-C16E-8647-BCC9-03A36DB51566}" type="slidenum">
              <a:rPr lang="en-GB" smtClean="0"/>
              <a:t>‹#›</a:t>
            </a:fld>
            <a:endParaRPr lang="en-GB" dirty="0"/>
          </a:p>
        </p:txBody>
      </p:sp>
      <p:sp>
        <p:nvSpPr>
          <p:cNvPr id="9" name="Text Placeholder 8"/>
          <p:cNvSpPr>
            <a:spLocks noGrp="1"/>
          </p:cNvSpPr>
          <p:nvPr>
            <p:ph type="body" sz="quarter" idx="13"/>
          </p:nvPr>
        </p:nvSpPr>
        <p:spPr>
          <a:xfrm>
            <a:off x="179392" y="1052743"/>
            <a:ext cx="8830467" cy="647477"/>
          </a:xfrm>
        </p:spPr>
        <p:txBody>
          <a:bodyPr anchor="t">
            <a:normAutofit/>
          </a:bodyPr>
          <a:lstStyle>
            <a:lvl1pPr marL="0" indent="0">
              <a:buNone/>
              <a:defRPr sz="2000"/>
            </a:lvl1pPr>
          </a:lstStyle>
          <a:p>
            <a:pPr lvl="0"/>
            <a:r>
              <a:rPr lang="en-GB" dirty="0" smtClean="0"/>
              <a:t>Click to edit Master text styles</a:t>
            </a:r>
          </a:p>
        </p:txBody>
      </p:sp>
    </p:spTree>
    <p:extLst>
      <p:ext uri="{BB962C8B-B14F-4D97-AF65-F5344CB8AC3E}">
        <p14:creationId xmlns:p14="http://schemas.microsoft.com/office/powerpoint/2010/main" val="2294699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two column and subs">
    <p:spTree>
      <p:nvGrpSpPr>
        <p:cNvPr id="1" name=""/>
        <p:cNvGrpSpPr/>
        <p:nvPr/>
      </p:nvGrpSpPr>
      <p:grpSpPr>
        <a:xfrm>
          <a:off x="0" y="0"/>
          <a:ext cx="0" cy="0"/>
          <a:chOff x="0" y="0"/>
          <a:chExt cx="0" cy="0"/>
        </a:xfrm>
      </p:grpSpPr>
      <p:sp>
        <p:nvSpPr>
          <p:cNvPr id="2" name="Title 1"/>
          <p:cNvSpPr>
            <a:spLocks noGrp="1"/>
          </p:cNvSpPr>
          <p:nvPr>
            <p:ph type="title"/>
          </p:nvPr>
        </p:nvSpPr>
        <p:spPr>
          <a:xfrm>
            <a:off x="156828" y="646672"/>
            <a:ext cx="8830344" cy="580926"/>
          </a:xfrm>
          <a:prstGeom prst="rect">
            <a:avLst/>
          </a:prstGeom>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230832" y="1142206"/>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230832" y="1781968"/>
            <a:ext cx="4040188" cy="4383336"/>
          </a:xfrm>
        </p:spPr>
        <p:txBody>
          <a:bodyPr>
            <a:normAutofit/>
          </a:bodyPr>
          <a:lstStyle>
            <a:lvl1pPr>
              <a:defRPr sz="1800"/>
            </a:lvl1pPr>
            <a:lvl2pPr>
              <a:defRPr sz="1800"/>
            </a:lvl2pPr>
            <a:lvl3pPr>
              <a:defRPr sz="1800"/>
            </a:lvl3pPr>
            <a:lvl4pPr>
              <a:defRPr sz="1800"/>
            </a:lvl4pPr>
            <a:lvl5pPr marL="1828800" indent="0">
              <a:buNone/>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
        <p:nvSpPr>
          <p:cNvPr id="5" name="Text Placeholder 4"/>
          <p:cNvSpPr>
            <a:spLocks noGrp="1"/>
          </p:cNvSpPr>
          <p:nvPr>
            <p:ph type="body" sz="quarter" idx="3"/>
          </p:nvPr>
        </p:nvSpPr>
        <p:spPr>
          <a:xfrm>
            <a:off x="4418661" y="1142206"/>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4418661" y="1781968"/>
            <a:ext cx="4041775" cy="4383336"/>
          </a:xfrm>
        </p:spPr>
        <p:txBody>
          <a:bodyPr>
            <a:normAutofit/>
          </a:bodyPr>
          <a:lstStyle>
            <a:lvl1pPr>
              <a:defRPr sz="1800"/>
            </a:lvl1pPr>
            <a:lvl2pPr>
              <a:defRPr sz="18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
        <p:nvSpPr>
          <p:cNvPr id="7" name="Date Placeholder 6"/>
          <p:cNvSpPr>
            <a:spLocks noGrp="1"/>
          </p:cNvSpPr>
          <p:nvPr>
            <p:ph type="dt" sz="half" idx="10"/>
          </p:nvPr>
        </p:nvSpPr>
        <p:spPr/>
        <p:txBody>
          <a:bodyPr/>
          <a:lstStyle/>
          <a:p>
            <a:fld id="{F643BFCB-9AB0-F44C-BBC1-151654A5529F}" type="datetime1">
              <a:rPr lang="en-GB" smtClean="0"/>
              <a:t>19/05/2015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CAFA4D6-C16E-8647-BCC9-03A36DB51566}" type="slidenum">
              <a:rPr lang="en-GB" smtClean="0"/>
              <a:t>‹#›</a:t>
            </a:fld>
            <a:endParaRPr lang="en-GB" dirty="0"/>
          </a:p>
        </p:txBody>
      </p:sp>
    </p:spTree>
    <p:extLst>
      <p:ext uri="{BB962C8B-B14F-4D97-AF65-F5344CB8AC3E}">
        <p14:creationId xmlns:p14="http://schemas.microsoft.com/office/powerpoint/2010/main" val="1586288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Just title">
    <p:spTree>
      <p:nvGrpSpPr>
        <p:cNvPr id="1" name=""/>
        <p:cNvGrpSpPr/>
        <p:nvPr/>
      </p:nvGrpSpPr>
      <p:grpSpPr>
        <a:xfrm>
          <a:off x="0" y="0"/>
          <a:ext cx="0" cy="0"/>
          <a:chOff x="0" y="0"/>
          <a:chExt cx="0" cy="0"/>
        </a:xfrm>
      </p:grpSpPr>
      <p:sp>
        <p:nvSpPr>
          <p:cNvPr id="2" name="Title 1"/>
          <p:cNvSpPr>
            <a:spLocks noGrp="1"/>
          </p:cNvSpPr>
          <p:nvPr>
            <p:ph type="title"/>
          </p:nvPr>
        </p:nvSpPr>
        <p:spPr>
          <a:xfrm>
            <a:off x="156828" y="646672"/>
            <a:ext cx="8830344" cy="580926"/>
          </a:xfrm>
          <a:prstGeom prst="rect">
            <a:avLst/>
          </a:prstGeom>
        </p:spPr>
        <p:txBody>
          <a:bodyPr/>
          <a:lstStyle/>
          <a:p>
            <a:r>
              <a:rPr lang="en-GB" dirty="0" smtClean="0"/>
              <a:t>Click to edit Master title style</a:t>
            </a:r>
            <a:endParaRPr lang="en-GB" dirty="0"/>
          </a:p>
        </p:txBody>
      </p:sp>
      <p:sp>
        <p:nvSpPr>
          <p:cNvPr id="3" name="Date Placeholder 2"/>
          <p:cNvSpPr>
            <a:spLocks noGrp="1"/>
          </p:cNvSpPr>
          <p:nvPr>
            <p:ph type="dt" sz="half" idx="10"/>
          </p:nvPr>
        </p:nvSpPr>
        <p:spPr/>
        <p:txBody>
          <a:bodyPr/>
          <a:lstStyle/>
          <a:p>
            <a:fld id="{DAFE0ED7-56AF-794D-8E8B-C77075483CEB}" type="datetime1">
              <a:rPr lang="en-GB" smtClean="0"/>
              <a:t>19/05/2015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CAFA4D6-C16E-8647-BCC9-03A36DB51566}" type="slidenum">
              <a:rPr lang="en-GB" smtClean="0"/>
              <a:t>‹#›</a:t>
            </a:fld>
            <a:endParaRPr lang="en-GB" dirty="0"/>
          </a:p>
        </p:txBody>
      </p:sp>
    </p:spTree>
    <p:extLst>
      <p:ext uri="{BB962C8B-B14F-4D97-AF65-F5344CB8AC3E}">
        <p14:creationId xmlns:p14="http://schemas.microsoft.com/office/powerpoint/2010/main" val="4135882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vmlDrawing" Target="../drawings/vmlDrawing1.v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theme" Target="../theme/theme2.xml"/><Relationship Id="rId7"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vmlDrawing" Target="../drawings/vmlDrawing2.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3"/>
            </p:custDataLst>
            <p:extLst>
              <p:ext uri="{D42A27DB-BD31-4B8C-83A1-F6EECF244321}">
                <p14:modId xmlns:p14="http://schemas.microsoft.com/office/powerpoint/2010/main" val="1080380719"/>
              </p:ext>
            </p:extLst>
          </p:nvPr>
        </p:nvGraphicFramePr>
        <p:xfrm>
          <a:off x="1592" y="1596"/>
          <a:ext cx="1587" cy="1587"/>
        </p:xfrm>
        <a:graphic>
          <a:graphicData uri="http://schemas.openxmlformats.org/presentationml/2006/ole">
            <mc:AlternateContent xmlns:mc="http://schemas.openxmlformats.org/markup-compatibility/2006">
              <mc:Choice xmlns:v="urn:schemas-microsoft-com:vml" Requires="v">
                <p:oleObj spid="_x0000_s19745" name="think-cell Slide" r:id="rId14" imgW="270" imgH="270" progId="TCLayout.ActiveDocument.1">
                  <p:embed/>
                </p:oleObj>
              </mc:Choice>
              <mc:Fallback>
                <p:oleObj name="think-cell Slide" r:id="rId14" imgW="270" imgH="270" progId="TCLayout.ActiveDocument.1">
                  <p:embed/>
                  <p:pic>
                    <p:nvPicPr>
                      <p:cNvPr id="0" name=""/>
                      <p:cNvPicPr/>
                      <p:nvPr/>
                    </p:nvPicPr>
                    <p:blipFill>
                      <a:blip r:embed="rId15"/>
                      <a:stretch>
                        <a:fillRect/>
                      </a:stretch>
                    </p:blipFill>
                    <p:spPr>
                      <a:xfrm>
                        <a:off x="1592" y="1596"/>
                        <a:ext cx="1587" cy="1587"/>
                      </a:xfrm>
                      <a:prstGeom prst="rect">
                        <a:avLst/>
                      </a:prstGeom>
                    </p:spPr>
                  </p:pic>
                </p:oleObj>
              </mc:Fallback>
            </mc:AlternateContent>
          </a:graphicData>
        </a:graphic>
      </p:graphicFrame>
      <p:sp>
        <p:nvSpPr>
          <p:cNvPr id="4" name="Date Placeholder 3"/>
          <p:cNvSpPr>
            <a:spLocks noGrp="1"/>
          </p:cNvSpPr>
          <p:nvPr>
            <p:ph type="dt" sz="half" idx="2"/>
          </p:nvPr>
        </p:nvSpPr>
        <p:spPr>
          <a:xfrm>
            <a:off x="179512"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067CA-3628-FE41-8F90-856234327F2D}" type="datetime1">
              <a:rPr lang="en-GB" smtClean="0"/>
              <a:t>19/05/2015</a:t>
            </a:fld>
            <a:endParaRPr lang="en-GB" dirty="0"/>
          </a:p>
        </p:txBody>
      </p:sp>
      <p:sp>
        <p:nvSpPr>
          <p:cNvPr id="5" name="Footer Placeholder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876256"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FA4D6-C16E-8647-BCC9-03A36DB51566}" type="slidenum">
              <a:rPr lang="en-GB" smtClean="0"/>
              <a:t>‹#›</a:t>
            </a:fld>
            <a:endParaRPr lang="en-GB" dirty="0"/>
          </a:p>
        </p:txBody>
      </p:sp>
      <p:sp>
        <p:nvSpPr>
          <p:cNvPr id="15" name="Rectangle 14"/>
          <p:cNvSpPr/>
          <p:nvPr/>
        </p:nvSpPr>
        <p:spPr>
          <a:xfrm>
            <a:off x="0" y="-12701"/>
            <a:ext cx="9144000" cy="391189"/>
          </a:xfrm>
          <a:prstGeom prst="rect">
            <a:avLst/>
          </a:prstGeom>
          <a:solidFill>
            <a:srgbClr val="558ED5"/>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 name="Text Placeholder 2"/>
          <p:cNvSpPr>
            <a:spLocks noGrp="1"/>
          </p:cNvSpPr>
          <p:nvPr>
            <p:ph type="body" idx="1"/>
          </p:nvPr>
        </p:nvSpPr>
        <p:spPr>
          <a:xfrm>
            <a:off x="179512" y="968290"/>
            <a:ext cx="8830344" cy="5197014"/>
          </a:xfrm>
          <a:prstGeom prst="rect">
            <a:avLst/>
          </a:prstGeom>
        </p:spPr>
        <p:txBody>
          <a:bodyPr vert="horz" lIns="91440" tIns="45720" rIns="91440" bIns="45720" rtlCol="0">
            <a:normAutofit/>
          </a:bodyPr>
          <a:lstStyle/>
          <a:p>
            <a:pPr lvl="0"/>
            <a:r>
              <a:rPr lang="en-GB" smtClean="0"/>
              <a:t>Text</a:t>
            </a:r>
            <a:endParaRPr lang="en-GB" dirty="0" smtClean="0"/>
          </a:p>
        </p:txBody>
      </p:sp>
      <p:sp>
        <p:nvSpPr>
          <p:cNvPr id="9" name="Title 1"/>
          <p:cNvSpPr txBox="1">
            <a:spLocks/>
          </p:cNvSpPr>
          <p:nvPr userDrawn="1"/>
        </p:nvSpPr>
        <p:spPr>
          <a:xfrm>
            <a:off x="457200" y="521156"/>
            <a:ext cx="8229600" cy="1130082"/>
          </a:xfrm>
          <a:prstGeom prst="rect">
            <a:avLst/>
          </a:prstGeom>
        </p:spPr>
        <p:txBody>
          <a:bodyPr>
            <a:normAutofit/>
          </a:bodyPr>
          <a:lstStyle>
            <a:lvl1pPr algn="l" defTabSz="457200" rtl="0" eaLnBrk="1" latinLnBrk="0" hangingPunct="1">
              <a:spcBef>
                <a:spcPct val="0"/>
              </a:spcBef>
              <a:buNone/>
              <a:defRPr sz="2600" b="1" kern="1200">
                <a:solidFill>
                  <a:schemeClr val="tx1"/>
                </a:solidFill>
                <a:latin typeface="+mj-lt"/>
                <a:ea typeface="+mj-ea"/>
                <a:cs typeface="+mj-cs"/>
              </a:defRPr>
            </a:lvl1pPr>
          </a:lstStyle>
          <a:p>
            <a:endParaRPr lang="en-US" sz="3200" dirty="0"/>
          </a:p>
        </p:txBody>
      </p:sp>
    </p:spTree>
    <p:extLst>
      <p:ext uri="{BB962C8B-B14F-4D97-AF65-F5344CB8AC3E}">
        <p14:creationId xmlns:p14="http://schemas.microsoft.com/office/powerpoint/2010/main" val="2025664787"/>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9" r:id="rId4"/>
    <p:sldLayoutId id="2147483658" r:id="rId5"/>
    <p:sldLayoutId id="2147483652" r:id="rId6"/>
    <p:sldLayoutId id="2147483660" r:id="rId7"/>
    <p:sldLayoutId id="2147483653" r:id="rId8"/>
    <p:sldLayoutId id="2147483654" r:id="rId9"/>
    <p:sldLayoutId id="2147483655" r:id="rId10"/>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defTabSz="457200" rtl="0" eaLnBrk="1" latinLnBrk="0" hangingPunct="1">
        <a:spcBef>
          <a:spcPct val="0"/>
        </a:spcBef>
        <a:buNone/>
        <a:defRPr sz="2600" b="1" kern="1200">
          <a:solidFill>
            <a:schemeClr val="tx1"/>
          </a:solidFill>
          <a:latin typeface="+mj-lt"/>
          <a:ea typeface="+mj-ea"/>
          <a:cs typeface="+mj-cs"/>
        </a:defRPr>
      </a:lvl1pPr>
    </p:titleStyle>
    <p:bodyStyle>
      <a:lvl1pPr marL="180975" indent="-180975" algn="l" defTabSz="457200" rtl="0" eaLnBrk="1" latinLnBrk="0" hangingPunct="1">
        <a:spcBef>
          <a:spcPts val="0"/>
        </a:spcBef>
        <a:spcAft>
          <a:spcPts val="600"/>
        </a:spcAft>
        <a:buClr>
          <a:srgbClr val="6A9EBE"/>
        </a:buClr>
        <a:buFont typeface="Arial"/>
        <a:buChar char="•"/>
        <a:defRPr sz="1800" kern="1200">
          <a:solidFill>
            <a:schemeClr val="tx1"/>
          </a:solidFill>
          <a:latin typeface="+mn-lt"/>
          <a:ea typeface="+mn-ea"/>
          <a:cs typeface="+mn-cs"/>
        </a:defRPr>
      </a:lvl1pPr>
      <a:lvl2pPr marL="442913" indent="-261938" algn="l" defTabSz="457200" rtl="0" eaLnBrk="1" latinLnBrk="0" hangingPunct="1">
        <a:spcBef>
          <a:spcPts val="0"/>
        </a:spcBef>
        <a:spcAft>
          <a:spcPts val="600"/>
        </a:spcAft>
        <a:buFont typeface="Arial"/>
        <a:buChar char="–"/>
        <a:defRPr sz="1800" kern="1200">
          <a:solidFill>
            <a:schemeClr val="tx1"/>
          </a:solidFill>
          <a:latin typeface="+mn-lt"/>
          <a:ea typeface="+mn-ea"/>
          <a:cs typeface="+mn-cs"/>
        </a:defRPr>
      </a:lvl2pPr>
      <a:lvl3pPr marL="623888" indent="-180975" algn="l" defTabSz="457200" rtl="0" eaLnBrk="1" latinLnBrk="0" hangingPunct="1">
        <a:spcBef>
          <a:spcPts val="0"/>
        </a:spcBef>
        <a:spcAft>
          <a:spcPts val="600"/>
        </a:spcAft>
        <a:buFont typeface="Arial"/>
        <a:buChar char="•"/>
        <a:defRPr sz="1800" kern="1200">
          <a:solidFill>
            <a:schemeClr val="tx1"/>
          </a:solidFill>
          <a:latin typeface="+mn-lt"/>
          <a:ea typeface="+mn-ea"/>
          <a:cs typeface="+mn-cs"/>
        </a:defRPr>
      </a:lvl3pPr>
      <a:lvl4pPr marL="895350" indent="-271463" algn="l" defTabSz="457200" rtl="0" eaLnBrk="1" latinLnBrk="0" hangingPunct="1">
        <a:spcBef>
          <a:spcPts val="0"/>
        </a:spcBef>
        <a:spcAft>
          <a:spcPts val="600"/>
        </a:spcAft>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5"/>
            </p:custDataLst>
            <p:extLst>
              <p:ext uri="{D42A27DB-BD31-4B8C-83A1-F6EECF244321}">
                <p14:modId xmlns:p14="http://schemas.microsoft.com/office/powerpoint/2010/main" val="929341615"/>
              </p:ext>
            </p:extLst>
          </p:nvPr>
        </p:nvGraphicFramePr>
        <p:xfrm>
          <a:off x="2" y="0"/>
          <a:ext cx="161984" cy="161974"/>
        </p:xfrm>
        <a:graphic>
          <a:graphicData uri="http://schemas.openxmlformats.org/presentationml/2006/ole">
            <mc:AlternateContent xmlns:mc="http://schemas.openxmlformats.org/markup-compatibility/2006">
              <mc:Choice xmlns:v="urn:schemas-microsoft-com:vml" Requires="v">
                <p:oleObj spid="_x0000_s33017" name="think-cell Slide" r:id="rId7" imgW="270" imgH="270" progId="TCLayout.ActiveDocument.1">
                  <p:embed/>
                </p:oleObj>
              </mc:Choice>
              <mc:Fallback>
                <p:oleObj name="think-cell Slide" r:id="rId7" imgW="270" imgH="270" progId="TCLayout.ActiveDocument.1">
                  <p:embed/>
                  <p:pic>
                    <p:nvPicPr>
                      <p:cNvPr id="0" name=""/>
                      <p:cNvPicPr/>
                      <p:nvPr/>
                    </p:nvPicPr>
                    <p:blipFill>
                      <a:blip r:embed="rId8"/>
                      <a:stretch>
                        <a:fillRect/>
                      </a:stretch>
                    </p:blipFill>
                    <p:spPr>
                      <a:xfrm>
                        <a:off x="2" y="0"/>
                        <a:ext cx="161984" cy="161974"/>
                      </a:xfrm>
                      <a:prstGeom prst="rect">
                        <a:avLst/>
                      </a:prstGeom>
                    </p:spPr>
                  </p:pic>
                </p:oleObj>
              </mc:Fallback>
            </mc:AlternateContent>
          </a:graphicData>
        </a:graphic>
      </p:graphicFrame>
      <p:sp>
        <p:nvSpPr>
          <p:cNvPr id="1033" name="doc id"/>
          <p:cNvSpPr>
            <a:spLocks noChangeArrowheads="1"/>
          </p:cNvSpPr>
          <p:nvPr/>
        </p:nvSpPr>
        <p:spPr bwMode="auto">
          <a:xfrm>
            <a:off x="8246609" y="37255"/>
            <a:ext cx="670614"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913526" fontAlgn="base">
              <a:spcBef>
                <a:spcPct val="0"/>
              </a:spcBef>
              <a:spcAft>
                <a:spcPct val="0"/>
              </a:spcAft>
            </a:pPr>
            <a:endParaRPr lang="en-US" sz="800" dirty="0">
              <a:solidFill>
                <a:srgbClr val="000000"/>
              </a:solidFill>
            </a:endParaRPr>
          </a:p>
        </p:txBody>
      </p:sp>
      <p:sp>
        <p:nvSpPr>
          <p:cNvPr id="1036" name="Rectangle 286"/>
          <p:cNvSpPr>
            <a:spLocks noGrp="1" noChangeArrowheads="1"/>
          </p:cNvSpPr>
          <p:nvPr>
            <p:ph type="body" idx="1"/>
          </p:nvPr>
        </p:nvSpPr>
        <p:spPr bwMode="auto">
          <a:xfrm>
            <a:off x="1482155"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
        <p:nvSpPr>
          <p:cNvPr id="19" name="Title Placeholder 2"/>
          <p:cNvSpPr>
            <a:spLocks noGrp="1" noChangeArrowheads="1"/>
          </p:cNvSpPr>
          <p:nvPr>
            <p:ph type="title"/>
          </p:nvPr>
        </p:nvSpPr>
        <p:spPr bwMode="auto">
          <a:xfrm>
            <a:off x="121493" y="234871"/>
            <a:ext cx="879411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title style</a:t>
            </a:r>
            <a:endParaRPr lang="en-US" noProof="0" dirty="0" smtClean="0"/>
          </a:p>
        </p:txBody>
      </p:sp>
      <p:sp>
        <p:nvSpPr>
          <p:cNvPr id="10" name="McK 1. On-page tracker" hidden="1"/>
          <p:cNvSpPr>
            <a:spLocks noChangeArrowheads="1"/>
          </p:cNvSpPr>
          <p:nvPr/>
        </p:nvSpPr>
        <p:spPr bwMode="auto">
          <a:xfrm>
            <a:off x="121488"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rPr>
              <a:t>TRACKER</a:t>
            </a:r>
          </a:p>
        </p:txBody>
      </p:sp>
      <p:sp>
        <p:nvSpPr>
          <p:cNvPr id="11" name="McK 3. Unit of measure" hidden="1"/>
          <p:cNvSpPr txBox="1">
            <a:spLocks noChangeArrowheads="1"/>
          </p:cNvSpPr>
          <p:nvPr/>
        </p:nvSpPr>
        <p:spPr bwMode="auto">
          <a:xfrm>
            <a:off x="121488" y="542616"/>
            <a:ext cx="8794113"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smtClean="0">
                <a:solidFill>
                  <a:srgbClr val="808080"/>
                </a:solidFill>
                <a:latin typeface="Arial"/>
              </a:rPr>
              <a:t>Unit of measure</a:t>
            </a:r>
          </a:p>
        </p:txBody>
      </p:sp>
      <p:grpSp>
        <p:nvGrpSpPr>
          <p:cNvPr id="12" name="McK Slide Elements" hidden="1"/>
          <p:cNvGrpSpPr>
            <a:grpSpLocks/>
          </p:cNvGrpSpPr>
          <p:nvPr/>
        </p:nvGrpSpPr>
        <p:grpSpPr bwMode="auto">
          <a:xfrm>
            <a:off x="121489" y="6203623"/>
            <a:ext cx="8722840" cy="518318"/>
            <a:chOff x="75" y="3830"/>
            <a:chExt cx="5385" cy="320"/>
          </a:xfrm>
        </p:grpSpPr>
        <p:sp>
          <p:nvSpPr>
            <p:cNvPr id="13" name="McK 4. Footnote"/>
            <p:cNvSpPr txBox="1">
              <a:spLocks noChangeArrowheads="1"/>
            </p:cNvSpPr>
            <p:nvPr/>
          </p:nvSpPr>
          <p:spPr bwMode="auto">
            <a:xfrm>
              <a:off x="75" y="3830"/>
              <a:ext cx="5385" cy="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smtClean="0">
                  <a:solidFill>
                    <a:srgbClr val="000000"/>
                  </a:solidFill>
                  <a:latin typeface="Arial"/>
                </a:rPr>
                <a:t>1 Footnote</a:t>
              </a:r>
            </a:p>
          </p:txBody>
        </p:sp>
        <p:sp>
          <p:nvSpPr>
            <p:cNvPr id="14" name="McK 5. Source"/>
            <p:cNvSpPr>
              <a:spLocks noChangeArrowheads="1"/>
            </p:cNvSpPr>
            <p:nvPr/>
          </p:nvSpPr>
          <p:spPr bwMode="auto">
            <a:xfrm>
              <a:off x="75" y="4054"/>
              <a:ext cx="4323" cy="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marL="621975" indent="-621975" defTabSz="913526" fontAlgn="base">
                <a:spcBef>
                  <a:spcPct val="0"/>
                </a:spcBef>
                <a:spcAft>
                  <a:spcPct val="0"/>
                </a:spcAft>
                <a:tabLst>
                  <a:tab pos="625214" algn="l"/>
                </a:tabLst>
              </a:pPr>
              <a:r>
                <a:rPr lang="en-US" sz="1000" dirty="0">
                  <a:solidFill>
                    <a:srgbClr val="000000"/>
                  </a:solidFill>
                </a:rPr>
                <a:t>SOURCE: Source</a:t>
              </a:r>
            </a:p>
          </p:txBody>
        </p:sp>
      </p:grpSp>
      <p:grpSp>
        <p:nvGrpSpPr>
          <p:cNvPr id="15" name="ACET" hidden="1"/>
          <p:cNvGrpSpPr>
            <a:grpSpLocks/>
          </p:cNvGrpSpPr>
          <p:nvPr/>
        </p:nvGrpSpPr>
        <p:grpSpPr bwMode="auto">
          <a:xfrm>
            <a:off x="1482155"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rPr>
                <a:t>Title</a:t>
              </a:r>
            </a:p>
            <a:p>
              <a:pPr defTabSz="914400" fontAlgn="base">
                <a:spcBef>
                  <a:spcPct val="0"/>
                </a:spcBef>
                <a:spcAft>
                  <a:spcPct val="0"/>
                </a:spcAft>
              </a:pPr>
              <a:r>
                <a:rPr lang="en-US" sz="1600" dirty="0">
                  <a:solidFill>
                    <a:srgbClr val="808080"/>
                  </a:solidFill>
                </a:rPr>
                <a:t>Unit of measure</a:t>
              </a:r>
            </a:p>
          </p:txBody>
        </p:sp>
      </p:grpSp>
      <p:sp>
        <p:nvSpPr>
          <p:cNvPr id="21" name="SlideLogoSeparator"/>
          <p:cNvSpPr>
            <a:spLocks noChangeArrowheads="1"/>
          </p:cNvSpPr>
          <p:nvPr>
            <p:custDataLst>
              <p:tags r:id="rId6"/>
            </p:custDataLst>
          </p:nvPr>
        </p:nvSpPr>
        <p:spPr bwMode="auto">
          <a:xfrm>
            <a:off x="8590626" y="6534060"/>
            <a:ext cx="40892" cy="186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oAutofit/>
          </a:bodyPr>
          <a:lstStyle/>
          <a:p>
            <a:pPr algn="r" defTabSz="913526" fontAlgn="base">
              <a:spcBef>
                <a:spcPct val="0"/>
              </a:spcBef>
              <a:spcAft>
                <a:spcPct val="0"/>
              </a:spcAft>
            </a:pPr>
            <a:r>
              <a:rPr lang="en-US" sz="1200" dirty="0">
                <a:solidFill>
                  <a:srgbClr val="000000"/>
                </a:solidFill>
              </a:rPr>
              <a:t>|</a:t>
            </a:r>
          </a:p>
        </p:txBody>
      </p:sp>
    </p:spTree>
    <p:extLst>
      <p:ext uri="{BB962C8B-B14F-4D97-AF65-F5344CB8AC3E}">
        <p14:creationId xmlns:p14="http://schemas.microsoft.com/office/powerpoint/2010/main" val="3146052095"/>
      </p:ext>
    </p:extLst>
  </p:cSld>
  <p:clrMap bg1="lt1" tx1="dk1" bg2="lt2" tx2="dk2" accent1="accent1" accent2="accent2" accent3="accent3" accent4="accent4" accent5="accent5" accent6="accent6" hlink="hlink" folHlink="folHlink"/>
  <p:sldLayoutIdLst>
    <p:sldLayoutId id="2147483664" r:id="rId1"/>
    <p:sldLayoutId id="2147483665" r:id="rId2"/>
  </p:sldLayoutIdLst>
  <p:timing>
    <p:tnLst>
      <p:par>
        <p:cTn id="1" dur="indefinite" restart="never" nodeType="tmRoot"/>
      </p:par>
    </p:tnLst>
  </p:timing>
  <p:hf hdr="0" ftr="0" dt="0"/>
  <p:txStyles>
    <p:titleStyle>
      <a:lvl1pPr algn="l" defTabSz="913526" rtl="0" eaLnBrk="1" fontAlgn="base" hangingPunct="1">
        <a:spcBef>
          <a:spcPct val="0"/>
        </a:spcBef>
        <a:spcAft>
          <a:spcPct val="0"/>
        </a:spcAft>
        <a:tabLst>
          <a:tab pos="275353" algn="l"/>
        </a:tabLst>
        <a:defRPr sz="1900" b="1" baseline="0">
          <a:solidFill>
            <a:schemeClr val="tx2"/>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607"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81"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835"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Box 1"/>
          <p:cNvSpPr txBox="1">
            <a:spLocks noChangeArrowheads="1"/>
          </p:cNvSpPr>
          <p:nvPr/>
        </p:nvSpPr>
        <p:spPr bwMode="auto">
          <a:xfrm>
            <a:off x="577520" y="2924183"/>
            <a:ext cx="775050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n-GB" altLang="en-US" sz="1000" dirty="0">
              <a:solidFill>
                <a:srgbClr val="558ED5"/>
              </a:solidFill>
            </a:endParaRPr>
          </a:p>
          <a:p>
            <a:pPr algn="ctr" eaLnBrk="1" hangingPunct="1">
              <a:spcBef>
                <a:spcPct val="0"/>
              </a:spcBef>
              <a:buFontTx/>
              <a:buNone/>
            </a:pPr>
            <a:endParaRPr lang="en-GB" altLang="en-US" sz="1000" dirty="0">
              <a:solidFill>
                <a:srgbClr val="558ED5"/>
              </a:solidFill>
            </a:endParaRPr>
          </a:p>
          <a:p>
            <a:pPr algn="ctr" eaLnBrk="1" hangingPunct="1">
              <a:spcBef>
                <a:spcPct val="0"/>
              </a:spcBef>
              <a:buFontTx/>
              <a:buNone/>
            </a:pPr>
            <a:endParaRPr lang="en-GB" altLang="en-US" sz="1000" dirty="0">
              <a:solidFill>
                <a:srgbClr val="558ED5"/>
              </a:solidFill>
            </a:endParaRPr>
          </a:p>
          <a:p>
            <a:pPr algn="ctr" eaLnBrk="1" hangingPunct="1">
              <a:spcBef>
                <a:spcPct val="0"/>
              </a:spcBef>
              <a:buFontTx/>
              <a:buNone/>
            </a:pPr>
            <a:endParaRPr lang="en-GB" altLang="en-US" sz="1000" dirty="0">
              <a:solidFill>
                <a:srgbClr val="558ED5"/>
              </a:solidFill>
            </a:endParaRPr>
          </a:p>
        </p:txBody>
      </p:sp>
      <p:sp>
        <p:nvSpPr>
          <p:cNvPr id="8" name="Subtitle 2"/>
          <p:cNvSpPr>
            <a:spLocks noGrp="1"/>
          </p:cNvSpPr>
          <p:nvPr>
            <p:ph type="subTitle" idx="1"/>
          </p:nvPr>
        </p:nvSpPr>
        <p:spPr>
          <a:xfrm>
            <a:off x="1371600" y="4324610"/>
            <a:ext cx="6400800" cy="1752600"/>
          </a:xfrm>
        </p:spPr>
        <p:txBody>
          <a:bodyPr>
            <a:normAutofit/>
          </a:bodyPr>
          <a:lstStyle/>
          <a:p>
            <a:r>
              <a:rPr lang="en-US" dirty="0" smtClean="0"/>
              <a:t>Ian Williamson</a:t>
            </a:r>
            <a:endParaRPr lang="en-US" dirty="0"/>
          </a:p>
          <a:p>
            <a:r>
              <a:rPr lang="en-US" dirty="0" smtClean="0"/>
              <a:t>Chief Officer</a:t>
            </a:r>
          </a:p>
          <a:p>
            <a:r>
              <a:rPr lang="en-US" dirty="0" smtClean="0"/>
              <a:t>Greater Manchester Health and Social Care Devolution</a:t>
            </a:r>
            <a:endParaRPr lang="en-US" dirty="0"/>
          </a:p>
        </p:txBody>
      </p:sp>
      <p:sp>
        <p:nvSpPr>
          <p:cNvPr id="9" name="Title 1"/>
          <p:cNvSpPr txBox="1">
            <a:spLocks/>
          </p:cNvSpPr>
          <p:nvPr/>
        </p:nvSpPr>
        <p:spPr>
          <a:xfrm>
            <a:off x="685800" y="2280737"/>
            <a:ext cx="7772400" cy="1865378"/>
          </a:xfrm>
          <a:prstGeom prst="rect">
            <a:avLst/>
          </a:prstGeom>
        </p:spPr>
        <p:txBody>
          <a:bodyPr>
            <a:normAutofit fontScale="60000" lnSpcReduction="20000"/>
          </a:bodyPr>
          <a:lstStyle>
            <a:lvl1pPr algn="l" defTabSz="457200" rtl="0" eaLnBrk="1" latinLnBrk="0" hangingPunct="1">
              <a:spcBef>
                <a:spcPct val="0"/>
              </a:spcBef>
              <a:buNone/>
              <a:defRPr sz="2600" b="1" kern="1200">
                <a:solidFill>
                  <a:srgbClr val="FFFFFF"/>
                </a:solidFill>
                <a:latin typeface="+mj-lt"/>
                <a:ea typeface="+mj-ea"/>
                <a:cs typeface="+mj-cs"/>
              </a:defRPr>
            </a:lvl1pPr>
          </a:lstStyle>
          <a:p>
            <a:pPr algn="ctr"/>
            <a:r>
              <a:rPr lang="en-US" dirty="0"/>
              <a:t>NW Finance Directors</a:t>
            </a:r>
            <a:br>
              <a:rPr lang="en-US" dirty="0"/>
            </a:br>
            <a:r>
              <a:rPr lang="en-US" dirty="0"/>
              <a:t/>
            </a:r>
            <a:br>
              <a:rPr lang="en-US" dirty="0"/>
            </a:br>
            <a:r>
              <a:rPr lang="en-US" sz="2000" dirty="0"/>
              <a:t>Friday 15 May 2015</a:t>
            </a:r>
            <a:r>
              <a:rPr lang="en-US" dirty="0"/>
              <a:t/>
            </a:r>
            <a:br>
              <a:rPr lang="en-US" dirty="0"/>
            </a:br>
            <a:r>
              <a:rPr lang="en-US" dirty="0" smtClean="0"/>
              <a:t/>
            </a:r>
            <a:br>
              <a:rPr lang="en-US" dirty="0" smtClean="0"/>
            </a:br>
            <a:r>
              <a:rPr lang="en-US" dirty="0" smtClean="0"/>
              <a:t>NW Finance Directors</a:t>
            </a:r>
            <a:br>
              <a:rPr lang="en-US" dirty="0" smtClean="0"/>
            </a:br>
            <a:r>
              <a:rPr lang="en-US" dirty="0" smtClean="0"/>
              <a:t/>
            </a:r>
            <a:br>
              <a:rPr lang="en-US" dirty="0" smtClean="0"/>
            </a:br>
            <a:r>
              <a:rPr lang="en-US" sz="3600" dirty="0" smtClean="0"/>
              <a:t>Friday 15 May 2015</a:t>
            </a:r>
            <a:r>
              <a:rPr lang="en-US" dirty="0" smtClean="0"/>
              <a:t/>
            </a:r>
            <a:br>
              <a:rPr lang="en-US" dirty="0" smtClean="0"/>
            </a:br>
            <a:endParaRPr lang="en-US" dirty="0"/>
          </a:p>
        </p:txBody>
      </p:sp>
      <p:sp>
        <p:nvSpPr>
          <p:cNvPr id="10" name="Subtitle 2"/>
          <p:cNvSpPr txBox="1">
            <a:spLocks/>
          </p:cNvSpPr>
          <p:nvPr/>
        </p:nvSpPr>
        <p:spPr>
          <a:xfrm>
            <a:off x="1371600" y="4244454"/>
            <a:ext cx="6400800" cy="1995594"/>
          </a:xfrm>
          <a:prstGeom prst="rect">
            <a:avLst/>
          </a:prstGeom>
        </p:spPr>
        <p:txBody>
          <a:bodyPr vert="horz" lIns="91440" tIns="45720" rIns="91440" bIns="45720" rtlCol="0">
            <a:normAutofit fontScale="92500" lnSpcReduction="20000"/>
          </a:bodyPr>
          <a:lstStyle>
            <a:lvl1pPr marL="0" indent="0" algn="l" defTabSz="457200" rtl="0" eaLnBrk="1" latinLnBrk="0" hangingPunct="1">
              <a:spcBef>
                <a:spcPts val="0"/>
              </a:spcBef>
              <a:spcAft>
                <a:spcPts val="600"/>
              </a:spcAft>
              <a:buClr>
                <a:srgbClr val="6A9EBE"/>
              </a:buClr>
              <a:buFont typeface="Arial"/>
              <a:buNone/>
              <a:defRPr sz="2000" kern="1200">
                <a:solidFill>
                  <a:srgbClr val="FFFFFF"/>
                </a:solidFill>
                <a:latin typeface="+mn-lt"/>
                <a:ea typeface="+mn-ea"/>
                <a:cs typeface="+mn-cs"/>
              </a:defRPr>
            </a:lvl1pPr>
            <a:lvl2pPr marL="457200" indent="0" algn="ctr" defTabSz="457200" rtl="0" eaLnBrk="1" latinLnBrk="0" hangingPunct="1">
              <a:spcBef>
                <a:spcPts val="0"/>
              </a:spcBef>
              <a:spcAft>
                <a:spcPts val="600"/>
              </a:spcAft>
              <a:buFont typeface="Arial"/>
              <a:buNone/>
              <a:defRPr sz="1800" kern="1200">
                <a:solidFill>
                  <a:schemeClr val="tx1">
                    <a:tint val="75000"/>
                  </a:schemeClr>
                </a:solidFill>
                <a:latin typeface="+mn-lt"/>
                <a:ea typeface="+mn-ea"/>
                <a:cs typeface="+mn-cs"/>
              </a:defRPr>
            </a:lvl2pPr>
            <a:lvl3pPr marL="914400" indent="0" algn="ctr" defTabSz="457200" rtl="0" eaLnBrk="1" latinLnBrk="0" hangingPunct="1">
              <a:spcBef>
                <a:spcPts val="0"/>
              </a:spcBef>
              <a:spcAft>
                <a:spcPts val="600"/>
              </a:spcAft>
              <a:buFont typeface="Arial"/>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0"/>
              </a:spcBef>
              <a:spcAft>
                <a:spcPts val="600"/>
              </a:spcAft>
              <a:buFont typeface="Arial"/>
              <a:buNone/>
              <a:defRPr sz="18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smtClean="0"/>
              <a:t>Ian Williams</a:t>
            </a:r>
            <a:endParaRPr lang="en-US" dirty="0"/>
          </a:p>
          <a:p>
            <a:r>
              <a:rPr lang="en-US" dirty="0"/>
              <a:t>Chief Officer</a:t>
            </a:r>
          </a:p>
          <a:p>
            <a:r>
              <a:rPr lang="en-US" dirty="0"/>
              <a:t>Greater Manchester Health and Social Care Devolution</a:t>
            </a:r>
          </a:p>
          <a:p>
            <a:endParaRPr lang="en-US" dirty="0" smtClean="0"/>
          </a:p>
          <a:p>
            <a:r>
              <a:rPr lang="en-US" dirty="0" smtClean="0"/>
              <a:t>Chief Officer</a:t>
            </a:r>
          </a:p>
          <a:p>
            <a:r>
              <a:rPr lang="en-US" dirty="0" smtClean="0"/>
              <a:t>Greater Manchester Health and Social Care Devolution</a:t>
            </a:r>
            <a:endParaRPr lang="en-US" dirty="0"/>
          </a:p>
        </p:txBody>
      </p:sp>
      <p:sp>
        <p:nvSpPr>
          <p:cNvPr id="2" name="Title 1"/>
          <p:cNvSpPr>
            <a:spLocks noGrp="1"/>
          </p:cNvSpPr>
          <p:nvPr>
            <p:ph type="ctrTitle"/>
          </p:nvPr>
        </p:nvSpPr>
        <p:spPr>
          <a:xfrm>
            <a:off x="685800" y="2130433"/>
            <a:ext cx="7772400" cy="4270367"/>
          </a:xfrm>
        </p:spPr>
        <p:txBody>
          <a:bodyPr/>
          <a:lstStyle/>
          <a:p>
            <a:pPr algn="ctr"/>
            <a:r>
              <a:rPr lang="en-US" sz="3600" dirty="0" smtClean="0">
                <a:solidFill>
                  <a:schemeClr val="tx1"/>
                </a:solidFill>
              </a:rPr>
              <a:t>Title</a:t>
            </a:r>
            <a:br>
              <a:rPr lang="en-US" sz="3600" dirty="0" smtClean="0">
                <a:solidFill>
                  <a:schemeClr val="tx1"/>
                </a:solidFill>
              </a:rPr>
            </a:br>
            <a:r>
              <a:rPr lang="en-US" sz="3600" dirty="0" smtClean="0">
                <a:solidFill>
                  <a:schemeClr val="tx1"/>
                </a:solidFill>
              </a:rPr>
              <a:t>Presentation date</a:t>
            </a:r>
            <a:br>
              <a:rPr lang="en-US" sz="3600" dirty="0" smtClean="0">
                <a:solidFill>
                  <a:schemeClr val="tx1"/>
                </a:solidFill>
              </a:rPr>
            </a:br>
            <a:r>
              <a:rPr lang="en-US" sz="3600" dirty="0">
                <a:solidFill>
                  <a:schemeClr val="tx1"/>
                </a:solidFill>
              </a:rPr>
              <a:t/>
            </a:r>
            <a:br>
              <a:rPr lang="en-US" sz="3600" dirty="0">
                <a:solidFill>
                  <a:schemeClr val="tx1"/>
                </a:solidFill>
              </a:rPr>
            </a:br>
            <a:r>
              <a:rPr lang="en-US" sz="2800" dirty="0" smtClean="0">
                <a:solidFill>
                  <a:schemeClr val="tx1"/>
                </a:solidFill>
              </a:rPr>
              <a:t>Name</a:t>
            </a:r>
            <a:br>
              <a:rPr lang="en-US" sz="2800" dirty="0" smtClean="0">
                <a:solidFill>
                  <a:schemeClr val="tx1"/>
                </a:solidFill>
              </a:rPr>
            </a:br>
            <a:r>
              <a:rPr lang="en-US" sz="2800" dirty="0" err="1" smtClean="0">
                <a:solidFill>
                  <a:schemeClr val="tx1"/>
                </a:solidFill>
              </a:rPr>
              <a:t>Organisation</a:t>
            </a:r>
            <a:endParaRPr lang="en-US" sz="2800" dirty="0" smtClean="0">
              <a:solidFill>
                <a:schemeClr val="tx1"/>
              </a:solidFill>
            </a:endParaRPr>
          </a:p>
        </p:txBody>
      </p:sp>
      <p:pic>
        <p:nvPicPr>
          <p:cNvPr id="337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1850" y="370072"/>
            <a:ext cx="3847133" cy="858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GMCA Black logo expanded.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483" y="393489"/>
            <a:ext cx="2699383" cy="834809"/>
          </a:xfrm>
          <a:prstGeom prst="rect">
            <a:avLst/>
          </a:prstGeom>
        </p:spPr>
      </p:pic>
    </p:spTree>
    <p:extLst>
      <p:ext uri="{BB962C8B-B14F-4D97-AF65-F5344CB8AC3E}">
        <p14:creationId xmlns:p14="http://schemas.microsoft.com/office/powerpoint/2010/main" val="6059322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1156"/>
            <a:ext cx="8229600" cy="1130082"/>
          </a:xfrm>
        </p:spPr>
        <p:txBody>
          <a:bodyPr>
            <a:normAutofit/>
          </a:bodyPr>
          <a:lstStyle/>
          <a:p>
            <a:r>
              <a:rPr lang="en-US" sz="3200" b="1" dirty="0" smtClean="0"/>
              <a:t>GM Devolution – the background</a:t>
            </a:r>
            <a:endParaRPr lang="en-US" sz="3200" b="1" dirty="0"/>
          </a:p>
        </p:txBody>
      </p:sp>
      <p:sp>
        <p:nvSpPr>
          <p:cNvPr id="3" name="Content Placeholder 2"/>
          <p:cNvSpPr>
            <a:spLocks noGrp="1"/>
          </p:cNvSpPr>
          <p:nvPr>
            <p:ph idx="1"/>
          </p:nvPr>
        </p:nvSpPr>
        <p:spPr>
          <a:xfrm>
            <a:off x="3582444" y="1282890"/>
            <a:ext cx="5104356" cy="5268222"/>
          </a:xfrm>
        </p:spPr>
        <p:txBody>
          <a:bodyPr>
            <a:normAutofit fontScale="25000" lnSpcReduction="20000"/>
          </a:bodyPr>
          <a:lstStyle/>
          <a:p>
            <a:pPr marL="0" indent="0">
              <a:buNone/>
            </a:pPr>
            <a:r>
              <a:rPr lang="en-US" sz="7200" b="1" dirty="0" smtClean="0"/>
              <a:t>Greater </a:t>
            </a:r>
            <a:r>
              <a:rPr lang="en-US" sz="7200" b="1" dirty="0"/>
              <a:t>Manchester Devolution Agreement </a:t>
            </a:r>
            <a:r>
              <a:rPr lang="en-US" sz="7200" dirty="0"/>
              <a:t>s</a:t>
            </a:r>
            <a:r>
              <a:rPr lang="en-US" sz="7200" dirty="0" smtClean="0"/>
              <a:t>ettled </a:t>
            </a:r>
            <a:r>
              <a:rPr lang="en-US" sz="7200" dirty="0"/>
              <a:t>with </a:t>
            </a:r>
            <a:r>
              <a:rPr lang="en-US" sz="7200" dirty="0" smtClean="0"/>
              <a:t>Government </a:t>
            </a:r>
            <a:r>
              <a:rPr lang="en-US" sz="7200" dirty="0"/>
              <a:t>in November </a:t>
            </a:r>
            <a:r>
              <a:rPr lang="en-US" sz="7200" dirty="0" smtClean="0"/>
              <a:t>2014, building on GM Strategy development.</a:t>
            </a:r>
            <a:endParaRPr lang="en-GB" sz="7200" dirty="0"/>
          </a:p>
          <a:p>
            <a:pPr marL="0" indent="0">
              <a:buNone/>
            </a:pPr>
            <a:r>
              <a:rPr lang="en-US" sz="7200" dirty="0"/>
              <a:t> </a:t>
            </a:r>
            <a:endParaRPr lang="en-GB" sz="7200" dirty="0"/>
          </a:p>
          <a:p>
            <a:pPr marL="0" indent="0">
              <a:buNone/>
            </a:pPr>
            <a:r>
              <a:rPr lang="en-US" sz="7200" dirty="0" smtClean="0"/>
              <a:t>Powers over areas such </a:t>
            </a:r>
            <a:r>
              <a:rPr lang="en-US" sz="7200" dirty="0"/>
              <a:t>as transport, planning and </a:t>
            </a:r>
            <a:r>
              <a:rPr lang="en-US" sz="7200" dirty="0" smtClean="0"/>
              <a:t>housing</a:t>
            </a:r>
            <a:r>
              <a:rPr lang="en-US" sz="7200" dirty="0"/>
              <a:t> </a:t>
            </a:r>
            <a:r>
              <a:rPr lang="en-US" sz="7200" dirty="0" smtClean="0"/>
              <a:t>– and a new elected mayor. </a:t>
            </a:r>
          </a:p>
          <a:p>
            <a:pPr marL="0" indent="0">
              <a:buNone/>
            </a:pPr>
            <a:endParaRPr lang="en-US" sz="7200" dirty="0"/>
          </a:p>
          <a:p>
            <a:pPr marL="0" indent="0">
              <a:buNone/>
            </a:pPr>
            <a:r>
              <a:rPr lang="en-US" sz="7200" dirty="0" smtClean="0"/>
              <a:t>Ambition for £22 billion handed to GM.</a:t>
            </a:r>
          </a:p>
          <a:p>
            <a:pPr marL="0" indent="0">
              <a:buNone/>
            </a:pPr>
            <a:endParaRPr lang="en-US" sz="7200" dirty="0"/>
          </a:p>
          <a:p>
            <a:pPr marL="0" indent="0">
              <a:buNone/>
            </a:pPr>
            <a:r>
              <a:rPr lang="en-US" sz="7200" b="1" dirty="0" smtClean="0"/>
              <a:t>MOU Health and Social Care devolution </a:t>
            </a:r>
            <a:r>
              <a:rPr lang="en-US" sz="7200" dirty="0" smtClean="0"/>
              <a:t>signed February 2015: NHS England plus </a:t>
            </a:r>
            <a:r>
              <a:rPr lang="en-US" sz="7200" dirty="0"/>
              <a:t>the 10 GM councils, 12 Clinical Commissioning Groups and NHS and Foundation </a:t>
            </a:r>
            <a:r>
              <a:rPr lang="en-US" sz="7200" dirty="0" smtClean="0"/>
              <a:t>Trusts</a:t>
            </a:r>
          </a:p>
          <a:p>
            <a:pPr marL="0" indent="0">
              <a:buNone/>
            </a:pPr>
            <a:endParaRPr lang="en-US" sz="7200" dirty="0"/>
          </a:p>
          <a:p>
            <a:pPr marL="0" indent="0">
              <a:buNone/>
            </a:pPr>
            <a:r>
              <a:rPr lang="en-US" sz="7200" dirty="0" err="1"/>
              <a:t>MoU</a:t>
            </a:r>
            <a:r>
              <a:rPr lang="en-US" sz="7200" dirty="0"/>
              <a:t> covers acute care, primary care, community services, mental health services, social care and public health. </a:t>
            </a:r>
            <a:endParaRPr lang="en-US" sz="7200" dirty="0" smtClean="0"/>
          </a:p>
          <a:p>
            <a:pPr marL="0" indent="0">
              <a:buNone/>
            </a:pPr>
            <a:endParaRPr lang="en-GB" sz="7200" dirty="0"/>
          </a:p>
          <a:p>
            <a:pPr marL="0" indent="0">
              <a:buNone/>
            </a:pPr>
            <a:r>
              <a:rPr lang="en-US" sz="7200" dirty="0" smtClean="0"/>
              <a:t>To take control of estimated </a:t>
            </a:r>
            <a:r>
              <a:rPr lang="en-US" sz="7200" dirty="0"/>
              <a:t>budget of £6 billion each year from April 2016. </a:t>
            </a:r>
            <a:endParaRPr lang="en-GB" sz="7200" dirty="0"/>
          </a:p>
          <a:p>
            <a:pPr marL="0" indent="0">
              <a:buNone/>
            </a:pPr>
            <a:r>
              <a:rPr lang="en-US" sz="7200" dirty="0"/>
              <a:t> </a:t>
            </a:r>
            <a:endParaRPr lang="en-GB" sz="7200" dirty="0"/>
          </a:p>
          <a:p>
            <a:pPr marL="0" indent="0">
              <a:buNone/>
            </a:pPr>
            <a:endParaRPr lang="en-US" dirty="0"/>
          </a:p>
        </p:txBody>
      </p:sp>
      <p:pic>
        <p:nvPicPr>
          <p:cNvPr id="4" name="Picture 3"/>
          <p:cNvPicPr>
            <a:picLocks noChangeAspect="1" noChangeArrowheads="1"/>
          </p:cNvPicPr>
          <p:nvPr/>
        </p:nvPicPr>
        <p:blipFill>
          <a:blip r:embed="rId2"/>
          <a:srcRect/>
          <a:stretch>
            <a:fillRect/>
          </a:stretch>
        </p:blipFill>
        <p:spPr bwMode="auto">
          <a:xfrm>
            <a:off x="457200" y="1651238"/>
            <a:ext cx="2993033" cy="4211400"/>
          </a:xfrm>
          <a:prstGeom prst="rect">
            <a:avLst/>
          </a:prstGeom>
          <a:noFill/>
          <a:ln w="9525">
            <a:solidFill>
              <a:schemeClr val="tx1"/>
            </a:solidFill>
            <a:miter lim="800000"/>
            <a:headEnd/>
            <a:tailEnd/>
          </a:ln>
        </p:spPr>
      </p:pic>
    </p:spTree>
    <p:extLst>
      <p:ext uri="{BB962C8B-B14F-4D97-AF65-F5344CB8AC3E}">
        <p14:creationId xmlns:p14="http://schemas.microsoft.com/office/powerpoint/2010/main" val="2626603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552" y="463948"/>
            <a:ext cx="8229600" cy="1130082"/>
          </a:xfrm>
        </p:spPr>
        <p:txBody>
          <a:bodyPr>
            <a:normAutofit/>
          </a:bodyPr>
          <a:lstStyle/>
          <a:p>
            <a:r>
              <a:rPr lang="en-US" sz="3200" b="1" dirty="0" smtClean="0"/>
              <a:t>Vision</a:t>
            </a:r>
            <a:endParaRPr lang="en-US" sz="3200" b="1" dirty="0"/>
          </a:p>
        </p:txBody>
      </p:sp>
      <p:sp>
        <p:nvSpPr>
          <p:cNvPr id="3" name="Content Placeholder 2"/>
          <p:cNvSpPr>
            <a:spLocks noGrp="1"/>
          </p:cNvSpPr>
          <p:nvPr>
            <p:ph idx="1"/>
          </p:nvPr>
        </p:nvSpPr>
        <p:spPr>
          <a:xfrm>
            <a:off x="416257" y="1624084"/>
            <a:ext cx="8229600" cy="3816512"/>
          </a:xfrm>
        </p:spPr>
        <p:txBody>
          <a:bodyPr>
            <a:normAutofit/>
          </a:bodyPr>
          <a:lstStyle/>
          <a:p>
            <a:pPr marL="0" lvl="0" indent="0">
              <a:buNone/>
            </a:pPr>
            <a:r>
              <a:rPr lang="en-US" sz="4000" dirty="0" smtClean="0"/>
              <a:t>To ensure the greatest and fastest possible improvement to the health and wellbeing of the 2.8 million citizens of Greater Manchester</a:t>
            </a:r>
          </a:p>
          <a:p>
            <a:pPr marL="0" lvl="0" indent="0">
              <a:buNone/>
            </a:pPr>
            <a:endParaRPr lang="en-US" sz="4000" dirty="0"/>
          </a:p>
          <a:p>
            <a:pPr marL="0" lvl="0" indent="0">
              <a:buNone/>
            </a:pPr>
            <a:endParaRPr lang="en-US" sz="2000" dirty="0" smtClean="0"/>
          </a:p>
        </p:txBody>
      </p:sp>
    </p:spTree>
    <p:extLst>
      <p:ext uri="{BB962C8B-B14F-4D97-AF65-F5344CB8AC3E}">
        <p14:creationId xmlns:p14="http://schemas.microsoft.com/office/powerpoint/2010/main" val="241417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819" y="551138"/>
            <a:ext cx="8830344" cy="580926"/>
          </a:xfrm>
        </p:spPr>
        <p:txBody>
          <a:bodyPr>
            <a:normAutofit/>
          </a:bodyPr>
          <a:lstStyle/>
          <a:p>
            <a:r>
              <a:rPr lang="en-GB" sz="3200" b="1" dirty="0" smtClean="0"/>
              <a:t>Objectives</a:t>
            </a:r>
            <a:endParaRPr lang="en-GB" sz="3200" b="1" dirty="0"/>
          </a:p>
        </p:txBody>
      </p:sp>
      <p:sp>
        <p:nvSpPr>
          <p:cNvPr id="3" name="Content Placeholder 2"/>
          <p:cNvSpPr>
            <a:spLocks noGrp="1"/>
          </p:cNvSpPr>
          <p:nvPr>
            <p:ph idx="1"/>
          </p:nvPr>
        </p:nvSpPr>
        <p:spPr>
          <a:xfrm>
            <a:off x="429904" y="1453393"/>
            <a:ext cx="8229600" cy="3896530"/>
          </a:xfrm>
        </p:spPr>
        <p:txBody>
          <a:bodyPr>
            <a:normAutofit lnSpcReduction="10000"/>
          </a:bodyPr>
          <a:lstStyle/>
          <a:p>
            <a:r>
              <a:rPr lang="en-US" sz="2400" dirty="0"/>
              <a:t>Improve the health and wellbeing of all of the residents of Greater Manchester from early age to older people, </a:t>
            </a:r>
            <a:r>
              <a:rPr lang="en-US" sz="2400" dirty="0" err="1"/>
              <a:t>recognising</a:t>
            </a:r>
            <a:r>
              <a:rPr lang="en-US" sz="2400" dirty="0"/>
              <a:t> that this will only be achieved with a focus on the prevention of ill health and the promotion of wellbeing </a:t>
            </a:r>
          </a:p>
          <a:p>
            <a:endParaRPr lang="en-GB" sz="2400" dirty="0"/>
          </a:p>
          <a:p>
            <a:r>
              <a:rPr lang="en-US" sz="2400" dirty="0"/>
              <a:t>Move from having some of the worst health outcomes to having some of the best</a:t>
            </a:r>
          </a:p>
          <a:p>
            <a:endParaRPr lang="en-GB" sz="2400" dirty="0"/>
          </a:p>
          <a:p>
            <a:r>
              <a:rPr lang="en-US" sz="2400" dirty="0"/>
              <a:t>Close the health inequalities gap within GM and between GM and the rest of the UK faster</a:t>
            </a:r>
          </a:p>
          <a:p>
            <a:endParaRPr lang="en-GB" sz="2000" dirty="0"/>
          </a:p>
        </p:txBody>
      </p:sp>
    </p:spTree>
    <p:extLst>
      <p:ext uri="{BB962C8B-B14F-4D97-AF65-F5344CB8AC3E}">
        <p14:creationId xmlns:p14="http://schemas.microsoft.com/office/powerpoint/2010/main" val="1018300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5584"/>
            <a:ext cx="8229600" cy="1130082"/>
          </a:xfrm>
        </p:spPr>
        <p:txBody>
          <a:bodyPr>
            <a:normAutofit/>
          </a:bodyPr>
          <a:lstStyle/>
          <a:p>
            <a:r>
              <a:rPr lang="en-US" sz="3200" b="1" dirty="0" smtClean="0"/>
              <a:t/>
            </a:r>
            <a:br>
              <a:rPr lang="en-US" sz="3200" b="1" dirty="0" smtClean="0"/>
            </a:br>
            <a:r>
              <a:rPr lang="en-US" sz="3200" b="1" dirty="0" smtClean="0"/>
              <a:t>Benefits</a:t>
            </a:r>
            <a:endParaRPr lang="en-US" sz="3200" b="1" dirty="0"/>
          </a:p>
        </p:txBody>
      </p:sp>
      <p:sp>
        <p:nvSpPr>
          <p:cNvPr id="3" name="Content Placeholder 2"/>
          <p:cNvSpPr>
            <a:spLocks noGrp="1"/>
          </p:cNvSpPr>
          <p:nvPr>
            <p:ph idx="1"/>
          </p:nvPr>
        </p:nvSpPr>
        <p:spPr>
          <a:xfrm>
            <a:off x="457200" y="1651238"/>
            <a:ext cx="8229600" cy="4273573"/>
          </a:xfrm>
        </p:spPr>
        <p:txBody>
          <a:bodyPr>
            <a:normAutofit lnSpcReduction="10000"/>
          </a:bodyPr>
          <a:lstStyle/>
          <a:p>
            <a:r>
              <a:rPr lang="en-US" sz="2400" dirty="0" smtClean="0"/>
              <a:t>Enable us to have a bigger </a:t>
            </a:r>
            <a:r>
              <a:rPr lang="en-US" sz="2400" dirty="0"/>
              <a:t>impact, more quickly, on the health, wealth and wellbeing of GM people </a:t>
            </a:r>
          </a:p>
          <a:p>
            <a:endParaRPr lang="en-US" sz="2400" dirty="0" smtClean="0"/>
          </a:p>
          <a:p>
            <a:r>
              <a:rPr lang="en-US" sz="2400" dirty="0" smtClean="0"/>
              <a:t>Be more free </a:t>
            </a:r>
            <a:r>
              <a:rPr lang="en-US" sz="2400" dirty="0"/>
              <a:t>to respond to what local people </a:t>
            </a:r>
            <a:r>
              <a:rPr lang="en-US" sz="2400" dirty="0" smtClean="0"/>
              <a:t>want - using </a:t>
            </a:r>
            <a:r>
              <a:rPr lang="en-US" sz="2400" dirty="0"/>
              <a:t>their experience and expertise to help change the way we spend the </a:t>
            </a:r>
            <a:r>
              <a:rPr lang="en-US" sz="2400" dirty="0" smtClean="0"/>
              <a:t>money</a:t>
            </a:r>
          </a:p>
          <a:p>
            <a:endParaRPr lang="en-GB" sz="2400" dirty="0"/>
          </a:p>
          <a:p>
            <a:r>
              <a:rPr lang="en-US" sz="2400" dirty="0"/>
              <a:t>Create more formal collaboration and joint decision making across the region to co-ordinate services to tackle some of the major health, housing, work and other challenges - supporting physical, mental and social wellbeing</a:t>
            </a:r>
          </a:p>
          <a:p>
            <a:endParaRPr lang="en-GB" sz="2000" dirty="0" smtClean="0"/>
          </a:p>
          <a:p>
            <a:endParaRPr lang="en-GB" sz="2000" dirty="0" smtClean="0"/>
          </a:p>
        </p:txBody>
      </p:sp>
    </p:spTree>
    <p:extLst>
      <p:ext uri="{BB962C8B-B14F-4D97-AF65-F5344CB8AC3E}">
        <p14:creationId xmlns:p14="http://schemas.microsoft.com/office/powerpoint/2010/main" val="2990710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5"/>
          <p:cNvSpPr>
            <a:spLocks noGrp="1"/>
          </p:cNvSpPr>
          <p:nvPr>
            <p:ph idx="4294967295"/>
          </p:nvPr>
        </p:nvSpPr>
        <p:spPr>
          <a:xfrm>
            <a:off x="188913" y="401638"/>
            <a:ext cx="8829675" cy="5538787"/>
          </a:xfrm>
        </p:spPr>
        <p:txBody>
          <a:bodyPr/>
          <a:lstStyle/>
          <a:p>
            <a:endParaRPr lang="en-GB" sz="1000" dirty="0" smtClean="0"/>
          </a:p>
          <a:p>
            <a:endParaRPr lang="en-GB" sz="1000" dirty="0" smtClean="0"/>
          </a:p>
        </p:txBody>
      </p:sp>
      <p:sp>
        <p:nvSpPr>
          <p:cNvPr id="4" name="Slide Number Placeholder 3"/>
          <p:cNvSpPr txBox="1">
            <a:spLocks noGrp="1"/>
          </p:cNvSpPr>
          <p:nvPr/>
        </p:nvSpPr>
        <p:spPr>
          <a:xfrm>
            <a:off x="7065963" y="6256338"/>
            <a:ext cx="2133600" cy="365125"/>
          </a:xfrm>
          <a:prstGeom prst="rect">
            <a:avLst/>
          </a:prstGeom>
          <a:noFill/>
        </p:spPr>
        <p:txBody>
          <a:bodyPr anchor="ctr"/>
          <a:lstStyle/>
          <a:p>
            <a:pPr algn="r"/>
            <a:fld id="{3B371F2E-96A2-4FEF-8995-2D3AAADEFDA7}" type="slidenum">
              <a:rPr lang="en-GB" sz="900">
                <a:solidFill>
                  <a:srgbClr val="898989"/>
                </a:solidFill>
                <a:latin typeface="Calibri" pitchFamily="34" charset="0"/>
              </a:rPr>
              <a:pPr algn="r"/>
              <a:t>6</a:t>
            </a:fld>
            <a:endParaRPr lang="en-GB" sz="900">
              <a:solidFill>
                <a:srgbClr val="898989"/>
              </a:solidFill>
              <a:latin typeface="Calibri" pitchFamily="34" charset="0"/>
            </a:endParaRPr>
          </a:p>
        </p:txBody>
      </p:sp>
      <p:sp>
        <p:nvSpPr>
          <p:cNvPr id="7" name="Rectangle 6"/>
          <p:cNvSpPr/>
          <p:nvPr/>
        </p:nvSpPr>
        <p:spPr>
          <a:xfrm>
            <a:off x="477838" y="1822740"/>
            <a:ext cx="1541462" cy="1468437"/>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r>
              <a:rPr lang="en-GB" sz="1300" dirty="0">
                <a:solidFill>
                  <a:srgbClr val="FFFFFF"/>
                </a:solidFill>
              </a:rPr>
              <a:t>Strategic Plan (Clinical &amp; Financial Sustainability</a:t>
            </a:r>
            <a:r>
              <a:rPr lang="en-GB" sz="1300" dirty="0" smtClean="0">
                <a:solidFill>
                  <a:srgbClr val="FFFFFF"/>
                </a:solidFill>
              </a:rPr>
              <a:t>)</a:t>
            </a:r>
          </a:p>
          <a:p>
            <a:pPr algn="ctr"/>
            <a:endParaRPr lang="en-GB" sz="1300" dirty="0" smtClean="0">
              <a:solidFill>
                <a:srgbClr val="FFFFFF"/>
              </a:solidFill>
            </a:endParaRPr>
          </a:p>
        </p:txBody>
      </p:sp>
      <p:sp>
        <p:nvSpPr>
          <p:cNvPr id="13" name="Rectangle 12"/>
          <p:cNvSpPr/>
          <p:nvPr/>
        </p:nvSpPr>
        <p:spPr>
          <a:xfrm>
            <a:off x="476249" y="933341"/>
            <a:ext cx="8353425" cy="314572"/>
          </a:xfrm>
          <a:prstGeom prst="rect">
            <a:avLst/>
          </a:prstGeom>
          <a:solidFill>
            <a:schemeClr val="bg1"/>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fontAlgn="auto">
              <a:spcBef>
                <a:spcPts val="0"/>
              </a:spcBef>
              <a:spcAft>
                <a:spcPts val="0"/>
              </a:spcAft>
              <a:defRPr/>
            </a:pPr>
            <a:r>
              <a:rPr lang="en-GB" dirty="0" smtClean="0">
                <a:solidFill>
                  <a:schemeClr val="tx1"/>
                </a:solidFill>
              </a:rPr>
              <a:t> Greater Manchester Health and </a:t>
            </a:r>
            <a:r>
              <a:rPr lang="en-GB" dirty="0">
                <a:solidFill>
                  <a:schemeClr val="tx1"/>
                </a:solidFill>
              </a:rPr>
              <a:t>Social Care Devolution </a:t>
            </a:r>
            <a:r>
              <a:rPr lang="en-GB" dirty="0" smtClean="0">
                <a:solidFill>
                  <a:schemeClr val="tx1"/>
                </a:solidFill>
              </a:rPr>
              <a:t>Programme Board</a:t>
            </a:r>
            <a:endParaRPr lang="en-GB" dirty="0">
              <a:solidFill>
                <a:schemeClr val="tx1"/>
              </a:solidFill>
            </a:endParaRPr>
          </a:p>
        </p:txBody>
      </p:sp>
      <p:sp>
        <p:nvSpPr>
          <p:cNvPr id="9" name="Rectangle 8"/>
          <p:cNvSpPr/>
          <p:nvPr/>
        </p:nvSpPr>
        <p:spPr>
          <a:xfrm>
            <a:off x="2251075" y="1832265"/>
            <a:ext cx="1481138" cy="1458912"/>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endParaRPr lang="en-GB" sz="1300" dirty="0">
              <a:solidFill>
                <a:srgbClr val="FFFFFF"/>
              </a:solidFill>
            </a:endParaRPr>
          </a:p>
          <a:p>
            <a:pPr algn="ctr"/>
            <a:r>
              <a:rPr lang="en-GB" sz="1300" dirty="0">
                <a:solidFill>
                  <a:srgbClr val="FFFFFF"/>
                </a:solidFill>
              </a:rPr>
              <a:t>Establishing Leadership, Governance &amp; </a:t>
            </a:r>
            <a:r>
              <a:rPr lang="en-GB" sz="1300" dirty="0" smtClean="0">
                <a:solidFill>
                  <a:srgbClr val="FFFFFF"/>
                </a:solidFill>
              </a:rPr>
              <a:t>Accountability</a:t>
            </a:r>
          </a:p>
          <a:p>
            <a:pPr algn="ctr"/>
            <a:endParaRPr lang="en-GB" sz="1300" dirty="0">
              <a:solidFill>
                <a:srgbClr val="FFFFFF"/>
              </a:solidFill>
            </a:endParaRPr>
          </a:p>
          <a:p>
            <a:pPr algn="ctr"/>
            <a:r>
              <a:rPr lang="en-GB" sz="1300" dirty="0">
                <a:solidFill>
                  <a:srgbClr val="FFFFFF"/>
                </a:solidFill>
              </a:rPr>
              <a:t>	 </a:t>
            </a:r>
          </a:p>
        </p:txBody>
      </p:sp>
      <p:sp>
        <p:nvSpPr>
          <p:cNvPr id="10" name="Rectangle 9"/>
          <p:cNvSpPr/>
          <p:nvPr/>
        </p:nvSpPr>
        <p:spPr>
          <a:xfrm>
            <a:off x="4006850" y="1832266"/>
            <a:ext cx="1487488" cy="1458911"/>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r>
              <a:rPr lang="en-GB" sz="1300" dirty="0">
                <a:solidFill>
                  <a:srgbClr val="FFFFFF"/>
                </a:solidFill>
              </a:rPr>
              <a:t>Devolving Responsibilities and Resources </a:t>
            </a:r>
            <a:endParaRPr lang="en-GB" sz="1300" dirty="0" smtClean="0">
              <a:solidFill>
                <a:srgbClr val="FFFFFF"/>
              </a:solidFill>
            </a:endParaRPr>
          </a:p>
          <a:p>
            <a:pPr algn="ctr"/>
            <a:endParaRPr lang="en-GB" sz="1300" dirty="0">
              <a:solidFill>
                <a:srgbClr val="FFFFFF"/>
              </a:solidFill>
            </a:endParaRPr>
          </a:p>
        </p:txBody>
      </p:sp>
      <p:sp>
        <p:nvSpPr>
          <p:cNvPr id="20" name="Rectangle 19"/>
          <p:cNvSpPr/>
          <p:nvPr/>
        </p:nvSpPr>
        <p:spPr>
          <a:xfrm>
            <a:off x="5653088" y="1822740"/>
            <a:ext cx="1541462" cy="1458912"/>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r>
              <a:rPr lang="en-GB" sz="1300" dirty="0">
                <a:solidFill>
                  <a:srgbClr val="FFFFFF"/>
                </a:solidFill>
              </a:rPr>
              <a:t>Partnerships, Engagement and </a:t>
            </a:r>
            <a:r>
              <a:rPr lang="en-GB" sz="1300" dirty="0" smtClean="0">
                <a:solidFill>
                  <a:srgbClr val="FFFFFF"/>
                </a:solidFill>
              </a:rPr>
              <a:t>Communications</a:t>
            </a:r>
          </a:p>
          <a:p>
            <a:pPr algn="ctr"/>
            <a:endParaRPr lang="en-GB" sz="1300" dirty="0">
              <a:solidFill>
                <a:srgbClr val="FFFFFF"/>
              </a:solidFill>
            </a:endParaRPr>
          </a:p>
        </p:txBody>
      </p:sp>
      <p:sp>
        <p:nvSpPr>
          <p:cNvPr id="21" name="Rectangle 20"/>
          <p:cNvSpPr/>
          <p:nvPr/>
        </p:nvSpPr>
        <p:spPr>
          <a:xfrm>
            <a:off x="7383463" y="1832266"/>
            <a:ext cx="1541462" cy="1458911"/>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r>
              <a:rPr lang="en-GB" sz="1300" dirty="0">
                <a:solidFill>
                  <a:srgbClr val="FFFFFF"/>
                </a:solidFill>
              </a:rPr>
              <a:t>Early Implementation </a:t>
            </a:r>
            <a:r>
              <a:rPr lang="en-GB" sz="1300" dirty="0" smtClean="0">
                <a:solidFill>
                  <a:srgbClr val="FFFFFF"/>
                </a:solidFill>
              </a:rPr>
              <a:t>Projects</a:t>
            </a:r>
          </a:p>
          <a:p>
            <a:pPr algn="ctr"/>
            <a:endParaRPr lang="en-GB" sz="1300" dirty="0">
              <a:solidFill>
                <a:srgbClr val="FFFFFF"/>
              </a:solidFill>
            </a:endParaRPr>
          </a:p>
        </p:txBody>
      </p:sp>
      <p:sp>
        <p:nvSpPr>
          <p:cNvPr id="2" name="Rectangle 20"/>
          <p:cNvSpPr>
            <a:spLocks noChangeArrowheads="1"/>
          </p:cNvSpPr>
          <p:nvPr/>
        </p:nvSpPr>
        <p:spPr bwMode="auto">
          <a:xfrm>
            <a:off x="7385050" y="3422651"/>
            <a:ext cx="1541463"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7 day access to general </a:t>
            </a:r>
            <a:r>
              <a:rPr lang="en-GB" sz="900" dirty="0" smtClean="0">
                <a:latin typeface="Calibri" pitchFamily="34" charset="0"/>
              </a:rPr>
              <a:t>practice  (Rob Bellingham)</a:t>
            </a:r>
            <a:endParaRPr lang="en-GB" sz="900" dirty="0">
              <a:latin typeface="Calibri" pitchFamily="34" charset="0"/>
            </a:endParaRPr>
          </a:p>
        </p:txBody>
      </p:sp>
      <p:sp>
        <p:nvSpPr>
          <p:cNvPr id="3" name="Rectangle 20"/>
          <p:cNvSpPr>
            <a:spLocks noChangeArrowheads="1"/>
          </p:cNvSpPr>
          <p:nvPr/>
        </p:nvSpPr>
        <p:spPr bwMode="auto">
          <a:xfrm>
            <a:off x="7385051" y="3880646"/>
            <a:ext cx="1544637"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Public health </a:t>
            </a:r>
            <a:r>
              <a:rPr lang="en-GB" sz="900" dirty="0" smtClean="0">
                <a:latin typeface="Calibri" pitchFamily="34" charset="0"/>
              </a:rPr>
              <a:t>programme </a:t>
            </a:r>
            <a:r>
              <a:rPr lang="en-GB" sz="900" dirty="0" smtClean="0">
                <a:latin typeface="Calibri" pitchFamily="34" charset="0"/>
              </a:rPr>
              <a:t>(Steven Pleasant)</a:t>
            </a:r>
            <a:endParaRPr lang="en-GB" sz="900" dirty="0">
              <a:latin typeface="Calibri" pitchFamily="34" charset="0"/>
            </a:endParaRPr>
          </a:p>
        </p:txBody>
      </p:sp>
      <p:sp>
        <p:nvSpPr>
          <p:cNvPr id="5" name="Rectangle 20"/>
          <p:cNvSpPr>
            <a:spLocks noChangeArrowheads="1"/>
          </p:cNvSpPr>
          <p:nvPr/>
        </p:nvSpPr>
        <p:spPr bwMode="auto">
          <a:xfrm>
            <a:off x="7388225" y="4282282"/>
            <a:ext cx="1541463"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Academic Health Science </a:t>
            </a:r>
            <a:r>
              <a:rPr lang="en-GB" sz="900" dirty="0" smtClean="0">
                <a:latin typeface="Calibri" pitchFamily="34" charset="0"/>
              </a:rPr>
              <a:t>System (Sir Mike </a:t>
            </a:r>
            <a:r>
              <a:rPr lang="en-GB" sz="900" dirty="0" err="1" smtClean="0">
                <a:latin typeface="Calibri" pitchFamily="34" charset="0"/>
              </a:rPr>
              <a:t>Deegan</a:t>
            </a:r>
            <a:r>
              <a:rPr lang="en-GB" sz="900" dirty="0" smtClean="0">
                <a:latin typeface="Calibri" pitchFamily="34" charset="0"/>
              </a:rPr>
              <a:t>)</a:t>
            </a:r>
            <a:endParaRPr lang="en-GB" sz="900" dirty="0">
              <a:latin typeface="Calibri" pitchFamily="34" charset="0"/>
            </a:endParaRPr>
          </a:p>
        </p:txBody>
      </p:sp>
      <p:sp>
        <p:nvSpPr>
          <p:cNvPr id="6" name="Rectangle 20"/>
          <p:cNvSpPr>
            <a:spLocks noChangeArrowheads="1"/>
          </p:cNvSpPr>
          <p:nvPr/>
        </p:nvSpPr>
        <p:spPr bwMode="auto">
          <a:xfrm>
            <a:off x="7388226" y="4653757"/>
            <a:ext cx="1541462"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Healthier Together </a:t>
            </a:r>
            <a:r>
              <a:rPr lang="en-GB" sz="900" dirty="0" smtClean="0">
                <a:latin typeface="Calibri" pitchFamily="34" charset="0"/>
              </a:rPr>
              <a:t>decision (Leila Williams) </a:t>
            </a:r>
            <a:endParaRPr lang="en-GB" sz="900" dirty="0">
              <a:latin typeface="Calibri" pitchFamily="34" charset="0"/>
            </a:endParaRPr>
          </a:p>
        </p:txBody>
      </p:sp>
      <p:sp>
        <p:nvSpPr>
          <p:cNvPr id="8" name="Rectangle 20"/>
          <p:cNvSpPr>
            <a:spLocks noChangeArrowheads="1"/>
          </p:cNvSpPr>
          <p:nvPr/>
        </p:nvSpPr>
        <p:spPr bwMode="auto">
          <a:xfrm>
            <a:off x="7385050" y="5028406"/>
            <a:ext cx="1541463"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Dementia pilot </a:t>
            </a:r>
            <a:r>
              <a:rPr lang="en-GB" sz="900" dirty="0" smtClean="0">
                <a:latin typeface="Calibri" pitchFamily="34" charset="0"/>
              </a:rPr>
              <a:t>(Sir David Dalton)</a:t>
            </a:r>
            <a:endParaRPr lang="en-GB" sz="900" dirty="0">
              <a:latin typeface="Calibri" pitchFamily="34" charset="0"/>
            </a:endParaRPr>
          </a:p>
        </p:txBody>
      </p:sp>
      <p:sp>
        <p:nvSpPr>
          <p:cNvPr id="11" name="Rectangle 20"/>
          <p:cNvSpPr>
            <a:spLocks noChangeArrowheads="1"/>
          </p:cNvSpPr>
          <p:nvPr/>
        </p:nvSpPr>
        <p:spPr bwMode="auto">
          <a:xfrm>
            <a:off x="7383463" y="5385594"/>
            <a:ext cx="1541462"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Mental Health and </a:t>
            </a:r>
            <a:r>
              <a:rPr lang="en-GB" sz="900" dirty="0" smtClean="0">
                <a:latin typeface="Calibri" pitchFamily="34" charset="0"/>
              </a:rPr>
              <a:t>Work (Warren Heppolette) </a:t>
            </a:r>
            <a:endParaRPr lang="en-GB" sz="900" dirty="0">
              <a:latin typeface="Calibri" pitchFamily="34" charset="0"/>
            </a:endParaRPr>
          </a:p>
        </p:txBody>
      </p:sp>
      <p:grpSp>
        <p:nvGrpSpPr>
          <p:cNvPr id="52241" name="Group 24"/>
          <p:cNvGrpSpPr>
            <a:grpSpLocks/>
          </p:cNvGrpSpPr>
          <p:nvPr/>
        </p:nvGrpSpPr>
        <p:grpSpPr bwMode="auto">
          <a:xfrm>
            <a:off x="2251075" y="3375025"/>
            <a:ext cx="1487488" cy="1292226"/>
            <a:chOff x="4532" y="2008"/>
            <a:chExt cx="973" cy="814"/>
          </a:xfrm>
        </p:grpSpPr>
        <p:sp>
          <p:nvSpPr>
            <p:cNvPr id="12" name="Rectangle 20"/>
            <p:cNvSpPr>
              <a:spLocks noChangeArrowheads="1"/>
            </p:cNvSpPr>
            <p:nvPr/>
          </p:nvSpPr>
          <p:spPr bwMode="auto">
            <a:xfrm>
              <a:off x="4532" y="2008"/>
              <a:ext cx="971" cy="18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Programme </a:t>
              </a:r>
              <a:r>
                <a:rPr lang="en-GB" sz="900" dirty="0" smtClean="0">
                  <a:latin typeface="Calibri" pitchFamily="34" charset="0"/>
                </a:rPr>
                <a:t>Board and Infrastructure</a:t>
              </a:r>
              <a:endParaRPr lang="en-GB" sz="900" dirty="0">
                <a:latin typeface="Calibri" pitchFamily="34" charset="0"/>
              </a:endParaRPr>
            </a:p>
          </p:txBody>
        </p:sp>
        <p:sp>
          <p:nvSpPr>
            <p:cNvPr id="14" name="Rectangle 20"/>
            <p:cNvSpPr>
              <a:spLocks noChangeArrowheads="1"/>
            </p:cNvSpPr>
            <p:nvPr/>
          </p:nvSpPr>
          <p:spPr bwMode="auto">
            <a:xfrm>
              <a:off x="4532" y="2327"/>
              <a:ext cx="971" cy="18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Strategic Partnership Board</a:t>
              </a:r>
            </a:p>
          </p:txBody>
        </p:sp>
        <p:sp>
          <p:nvSpPr>
            <p:cNvPr id="15" name="Rectangle 20"/>
            <p:cNvSpPr>
              <a:spLocks noChangeArrowheads="1"/>
            </p:cNvSpPr>
            <p:nvPr/>
          </p:nvSpPr>
          <p:spPr bwMode="auto">
            <a:xfrm>
              <a:off x="4534" y="2639"/>
              <a:ext cx="971" cy="18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Joint Commissioning Board</a:t>
              </a:r>
            </a:p>
          </p:txBody>
        </p:sp>
      </p:grpSp>
      <p:sp>
        <p:nvSpPr>
          <p:cNvPr id="23" name="Rectangle 20"/>
          <p:cNvSpPr>
            <a:spLocks noChangeArrowheads="1"/>
          </p:cNvSpPr>
          <p:nvPr/>
        </p:nvSpPr>
        <p:spPr bwMode="auto">
          <a:xfrm>
            <a:off x="2251075" y="4799013"/>
            <a:ext cx="1484313"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Provider Forum </a:t>
            </a:r>
          </a:p>
        </p:txBody>
      </p:sp>
      <p:sp>
        <p:nvSpPr>
          <p:cNvPr id="24" name="Rectangle 20"/>
          <p:cNvSpPr>
            <a:spLocks noChangeArrowheads="1"/>
          </p:cNvSpPr>
          <p:nvPr/>
        </p:nvSpPr>
        <p:spPr bwMode="auto">
          <a:xfrm>
            <a:off x="2255838" y="5260975"/>
            <a:ext cx="1484312"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smtClean="0">
                <a:latin typeface="Calibri" pitchFamily="34" charset="0"/>
              </a:rPr>
              <a:t>Legislative and  Accountability  </a:t>
            </a:r>
            <a:r>
              <a:rPr lang="en-GB" sz="900" dirty="0">
                <a:latin typeface="Calibri" pitchFamily="34" charset="0"/>
              </a:rPr>
              <a:t>framework</a:t>
            </a:r>
          </a:p>
        </p:txBody>
      </p:sp>
      <p:sp>
        <p:nvSpPr>
          <p:cNvPr id="25" name="Rectangle 20"/>
          <p:cNvSpPr>
            <a:spLocks noChangeArrowheads="1"/>
          </p:cNvSpPr>
          <p:nvPr/>
        </p:nvSpPr>
        <p:spPr bwMode="auto">
          <a:xfrm>
            <a:off x="7388226" y="5732026"/>
            <a:ext cx="1543050" cy="279400"/>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Workforce policy </a:t>
            </a:r>
            <a:r>
              <a:rPr lang="en-GB" sz="900" dirty="0" smtClean="0">
                <a:latin typeface="Calibri" pitchFamily="34" charset="0"/>
              </a:rPr>
              <a:t>alignment (Darren Banks) </a:t>
            </a:r>
            <a:endParaRPr lang="en-GB" sz="900" dirty="0">
              <a:latin typeface="Calibri" pitchFamily="34" charset="0"/>
            </a:endParaRPr>
          </a:p>
        </p:txBody>
      </p:sp>
      <p:sp>
        <p:nvSpPr>
          <p:cNvPr id="26" name="Rectangle 20"/>
          <p:cNvSpPr>
            <a:spLocks noChangeArrowheads="1"/>
          </p:cNvSpPr>
          <p:nvPr/>
        </p:nvSpPr>
        <p:spPr bwMode="auto">
          <a:xfrm>
            <a:off x="477838" y="3355181"/>
            <a:ext cx="1541462"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Strategic </a:t>
            </a:r>
            <a:r>
              <a:rPr lang="en-GB" sz="900" dirty="0" smtClean="0">
                <a:latin typeface="Calibri" pitchFamily="34" charset="0"/>
              </a:rPr>
              <a:t>Direction</a:t>
            </a:r>
          </a:p>
          <a:p>
            <a:pPr algn="ctr"/>
            <a:r>
              <a:rPr lang="en-GB" sz="900" dirty="0" smtClean="0">
                <a:latin typeface="Calibri" pitchFamily="34" charset="0"/>
              </a:rPr>
              <a:t>(Alex Heritage)</a:t>
            </a:r>
            <a:endParaRPr lang="en-GB" sz="900" dirty="0">
              <a:latin typeface="Calibri" pitchFamily="34" charset="0"/>
            </a:endParaRPr>
          </a:p>
        </p:txBody>
      </p:sp>
      <p:sp>
        <p:nvSpPr>
          <p:cNvPr id="27" name="Rectangle 20"/>
          <p:cNvSpPr>
            <a:spLocks noChangeArrowheads="1"/>
          </p:cNvSpPr>
          <p:nvPr/>
        </p:nvSpPr>
        <p:spPr bwMode="auto">
          <a:xfrm>
            <a:off x="477838" y="3841752"/>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Locality and Sector </a:t>
            </a:r>
            <a:r>
              <a:rPr lang="en-GB" sz="900" dirty="0" smtClean="0">
                <a:latin typeface="Calibri" pitchFamily="34" charset="0"/>
              </a:rPr>
              <a:t>Plans</a:t>
            </a:r>
          </a:p>
          <a:p>
            <a:pPr algn="ctr"/>
            <a:r>
              <a:rPr lang="en-GB" sz="900" dirty="0" smtClean="0">
                <a:latin typeface="Calibri" pitchFamily="34" charset="0"/>
              </a:rPr>
              <a:t>(Warren Heppolette)</a:t>
            </a:r>
            <a:endParaRPr lang="en-GB" sz="900" dirty="0">
              <a:latin typeface="Calibri" pitchFamily="34" charset="0"/>
            </a:endParaRPr>
          </a:p>
        </p:txBody>
      </p:sp>
      <p:sp>
        <p:nvSpPr>
          <p:cNvPr id="28" name="Rectangle 20"/>
          <p:cNvSpPr>
            <a:spLocks noChangeArrowheads="1"/>
          </p:cNvSpPr>
          <p:nvPr/>
        </p:nvSpPr>
        <p:spPr bwMode="auto">
          <a:xfrm>
            <a:off x="477838" y="4363246"/>
            <a:ext cx="1539875"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GM Transformation Proposals</a:t>
            </a:r>
          </a:p>
        </p:txBody>
      </p:sp>
      <p:sp>
        <p:nvSpPr>
          <p:cNvPr id="29" name="Rectangle 20"/>
          <p:cNvSpPr>
            <a:spLocks noChangeArrowheads="1"/>
          </p:cNvSpPr>
          <p:nvPr/>
        </p:nvSpPr>
        <p:spPr bwMode="auto">
          <a:xfrm>
            <a:off x="476249" y="4799013"/>
            <a:ext cx="1539875" cy="374649"/>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Financial Plan and </a:t>
            </a:r>
            <a:r>
              <a:rPr lang="en-GB" sz="900" dirty="0" smtClean="0">
                <a:latin typeface="Calibri" pitchFamily="34" charset="0"/>
              </a:rPr>
              <a:t>Enablers</a:t>
            </a:r>
          </a:p>
          <a:p>
            <a:pPr algn="ctr"/>
            <a:r>
              <a:rPr lang="en-GB" sz="900" dirty="0" smtClean="0">
                <a:latin typeface="Calibri" pitchFamily="34" charset="0"/>
              </a:rPr>
              <a:t>(Carol </a:t>
            </a:r>
            <a:r>
              <a:rPr lang="en-GB" sz="900" dirty="0" err="1" smtClean="0">
                <a:latin typeface="Calibri" pitchFamily="34" charset="0"/>
              </a:rPr>
              <a:t>Culley</a:t>
            </a:r>
            <a:r>
              <a:rPr lang="en-GB" sz="900" dirty="0" smtClean="0">
                <a:latin typeface="Calibri" pitchFamily="34" charset="0"/>
              </a:rPr>
              <a:t> / Joanne Newton)</a:t>
            </a:r>
            <a:endParaRPr lang="en-GB" sz="900" dirty="0">
              <a:latin typeface="Calibri" pitchFamily="34" charset="0"/>
            </a:endParaRPr>
          </a:p>
        </p:txBody>
      </p:sp>
      <p:sp>
        <p:nvSpPr>
          <p:cNvPr id="17" name="Rectangle 20"/>
          <p:cNvSpPr>
            <a:spLocks noChangeArrowheads="1"/>
          </p:cNvSpPr>
          <p:nvPr/>
        </p:nvSpPr>
        <p:spPr bwMode="auto">
          <a:xfrm>
            <a:off x="3951288" y="3375026"/>
            <a:ext cx="1543050"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Resources and Finance</a:t>
            </a:r>
          </a:p>
        </p:txBody>
      </p:sp>
      <p:sp>
        <p:nvSpPr>
          <p:cNvPr id="18" name="Rectangle 20"/>
          <p:cNvSpPr>
            <a:spLocks noChangeArrowheads="1"/>
          </p:cNvSpPr>
          <p:nvPr/>
        </p:nvSpPr>
        <p:spPr bwMode="auto">
          <a:xfrm>
            <a:off x="3911600" y="3886997"/>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a:latin typeface="Calibri" pitchFamily="34" charset="0"/>
              </a:rPr>
              <a:t>Primary Care Transfer</a:t>
            </a:r>
          </a:p>
        </p:txBody>
      </p:sp>
      <p:sp>
        <p:nvSpPr>
          <p:cNvPr id="19" name="Rectangle 20"/>
          <p:cNvSpPr>
            <a:spLocks noChangeArrowheads="1"/>
          </p:cNvSpPr>
          <p:nvPr/>
        </p:nvSpPr>
        <p:spPr bwMode="auto">
          <a:xfrm>
            <a:off x="3906837" y="4363246"/>
            <a:ext cx="1543050"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Specialised Services Transfer</a:t>
            </a:r>
          </a:p>
        </p:txBody>
      </p:sp>
      <p:sp>
        <p:nvSpPr>
          <p:cNvPr id="22" name="Rectangle 20"/>
          <p:cNvSpPr>
            <a:spLocks noChangeArrowheads="1"/>
          </p:cNvSpPr>
          <p:nvPr/>
        </p:nvSpPr>
        <p:spPr bwMode="auto">
          <a:xfrm>
            <a:off x="3911600" y="4799013"/>
            <a:ext cx="1543050"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Prevention and Public Health</a:t>
            </a:r>
          </a:p>
        </p:txBody>
      </p:sp>
      <p:sp>
        <p:nvSpPr>
          <p:cNvPr id="52224" name="Rectangle 20"/>
          <p:cNvSpPr>
            <a:spLocks noChangeArrowheads="1"/>
          </p:cNvSpPr>
          <p:nvPr/>
        </p:nvSpPr>
        <p:spPr bwMode="auto">
          <a:xfrm>
            <a:off x="3910013" y="5229225"/>
            <a:ext cx="1543050"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Workforce Training and Development</a:t>
            </a:r>
          </a:p>
        </p:txBody>
      </p:sp>
      <p:sp>
        <p:nvSpPr>
          <p:cNvPr id="52268" name="Title 1"/>
          <p:cNvSpPr>
            <a:spLocks/>
          </p:cNvSpPr>
          <p:nvPr/>
        </p:nvSpPr>
        <p:spPr bwMode="auto">
          <a:xfrm>
            <a:off x="0" y="311150"/>
            <a:ext cx="8229600" cy="857250"/>
          </a:xfrm>
          <a:prstGeom prst="rect">
            <a:avLst/>
          </a:prstGeom>
          <a:noFill/>
          <a:ln w="9525">
            <a:noFill/>
            <a:miter lim="800000"/>
            <a:headEnd/>
            <a:tailEnd/>
          </a:ln>
        </p:spPr>
        <p:txBody>
          <a:bodyPr/>
          <a:lstStyle/>
          <a:p>
            <a:r>
              <a:rPr lang="en-US" sz="3200" b="1" dirty="0" smtClean="0">
                <a:latin typeface="Calibri" pitchFamily="34" charset="0"/>
              </a:rPr>
              <a:t>    The </a:t>
            </a:r>
            <a:r>
              <a:rPr lang="en-US" sz="3200" b="1" dirty="0" err="1" smtClean="0">
                <a:latin typeface="Calibri" pitchFamily="34" charset="0"/>
              </a:rPr>
              <a:t>programme</a:t>
            </a:r>
            <a:endParaRPr lang="en-US" sz="3200" b="1" dirty="0" smtClean="0">
              <a:latin typeface="Calibri" pitchFamily="34" charset="0"/>
            </a:endParaRPr>
          </a:p>
          <a:p>
            <a:endParaRPr lang="en-US" sz="3200" b="1" dirty="0">
              <a:latin typeface="Calibri" pitchFamily="34" charset="0"/>
            </a:endParaRPr>
          </a:p>
          <a:p>
            <a:endParaRPr lang="en-US" sz="3200" b="1" dirty="0" smtClean="0">
              <a:latin typeface="Calibri" pitchFamily="34" charset="0"/>
            </a:endParaRPr>
          </a:p>
          <a:p>
            <a:endParaRPr lang="en-US" sz="3200" b="1" dirty="0">
              <a:latin typeface="Calibri" pitchFamily="34" charset="0"/>
            </a:endParaRPr>
          </a:p>
          <a:p>
            <a:endParaRPr lang="en-US" sz="3200" b="1" dirty="0">
              <a:latin typeface="Calibri" pitchFamily="34" charset="0"/>
            </a:endParaRPr>
          </a:p>
        </p:txBody>
      </p:sp>
      <p:sp>
        <p:nvSpPr>
          <p:cNvPr id="52228" name="Rectangle 20"/>
          <p:cNvSpPr>
            <a:spLocks noChangeArrowheads="1"/>
          </p:cNvSpPr>
          <p:nvPr/>
        </p:nvSpPr>
        <p:spPr bwMode="auto">
          <a:xfrm>
            <a:off x="5637213" y="3389314"/>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smtClean="0">
                <a:latin typeface="Calibri" pitchFamily="34" charset="0"/>
              </a:rPr>
              <a:t>Communications</a:t>
            </a:r>
            <a:endParaRPr lang="en-GB" sz="900" dirty="0">
              <a:latin typeface="Calibri" pitchFamily="34" charset="0"/>
            </a:endParaRPr>
          </a:p>
        </p:txBody>
      </p:sp>
      <p:sp>
        <p:nvSpPr>
          <p:cNvPr id="44" name="Rectangle 20"/>
          <p:cNvSpPr>
            <a:spLocks noChangeArrowheads="1"/>
          </p:cNvSpPr>
          <p:nvPr/>
        </p:nvSpPr>
        <p:spPr bwMode="auto">
          <a:xfrm>
            <a:off x="5640388" y="3892555"/>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smtClean="0">
                <a:latin typeface="Calibri" pitchFamily="34" charset="0"/>
              </a:rPr>
              <a:t>Public engagement</a:t>
            </a:r>
            <a:endParaRPr lang="en-GB" sz="900" dirty="0">
              <a:latin typeface="Calibri" pitchFamily="34" charset="0"/>
            </a:endParaRPr>
          </a:p>
        </p:txBody>
      </p:sp>
      <p:sp>
        <p:nvSpPr>
          <p:cNvPr id="45" name="Rectangle 20"/>
          <p:cNvSpPr>
            <a:spLocks noChangeArrowheads="1"/>
          </p:cNvSpPr>
          <p:nvPr/>
        </p:nvSpPr>
        <p:spPr bwMode="auto">
          <a:xfrm>
            <a:off x="5640388" y="4384677"/>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smtClean="0">
                <a:latin typeface="Calibri" pitchFamily="34" charset="0"/>
              </a:rPr>
              <a:t>Change movement</a:t>
            </a:r>
            <a:endParaRPr lang="en-GB" sz="900" dirty="0">
              <a:latin typeface="Calibri" pitchFamily="34" charset="0"/>
            </a:endParaRPr>
          </a:p>
        </p:txBody>
      </p:sp>
      <p:sp>
        <p:nvSpPr>
          <p:cNvPr id="42" name="Rectangle 41"/>
          <p:cNvSpPr/>
          <p:nvPr/>
        </p:nvSpPr>
        <p:spPr>
          <a:xfrm>
            <a:off x="1249362" y="1402936"/>
            <a:ext cx="6550867" cy="314572"/>
          </a:xfrm>
          <a:prstGeom prst="rect">
            <a:avLst/>
          </a:prstGeom>
          <a:solidFill>
            <a:schemeClr val="bg1"/>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fontAlgn="auto">
              <a:spcBef>
                <a:spcPts val="0"/>
              </a:spcBef>
              <a:spcAft>
                <a:spcPts val="0"/>
              </a:spcAft>
              <a:defRPr/>
            </a:pPr>
            <a:r>
              <a:rPr lang="en-GB" dirty="0" smtClean="0">
                <a:solidFill>
                  <a:schemeClr val="tx1"/>
                </a:solidFill>
              </a:rPr>
              <a:t>GM Health and </a:t>
            </a:r>
            <a:r>
              <a:rPr lang="en-GB" dirty="0">
                <a:solidFill>
                  <a:schemeClr val="tx1"/>
                </a:solidFill>
              </a:rPr>
              <a:t>Social Care Devolution </a:t>
            </a:r>
            <a:r>
              <a:rPr lang="en-GB" dirty="0" smtClean="0">
                <a:solidFill>
                  <a:schemeClr val="tx1"/>
                </a:solidFill>
              </a:rPr>
              <a:t>Transition Management Team</a:t>
            </a:r>
            <a:endParaRPr lang="en-GB" dirty="0">
              <a:solidFill>
                <a:schemeClr val="tx1"/>
              </a:solidFill>
            </a:endParaRPr>
          </a:p>
        </p:txBody>
      </p:sp>
    </p:spTree>
    <p:extLst>
      <p:ext uri="{BB962C8B-B14F-4D97-AF65-F5344CB8AC3E}">
        <p14:creationId xmlns:p14="http://schemas.microsoft.com/office/powerpoint/2010/main" val="57193406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AFA4D6-C16E-8647-BCC9-03A36DB51566}" type="slidenum">
              <a:rPr lang="en-GB" smtClean="0"/>
              <a:t>7</a:t>
            </a:fld>
            <a:endParaRPr lang="en-GB"/>
          </a:p>
        </p:txBody>
      </p:sp>
      <p:sp>
        <p:nvSpPr>
          <p:cNvPr id="5" name="Rectangle 4"/>
          <p:cNvSpPr/>
          <p:nvPr/>
        </p:nvSpPr>
        <p:spPr>
          <a:xfrm>
            <a:off x="175070" y="1146412"/>
            <a:ext cx="2376278" cy="1037231"/>
          </a:xfrm>
          <a:prstGeom prst="rect">
            <a:avLst/>
          </a:prstGeom>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rtlCol="0" anchor="ctr"/>
          <a:lstStyle/>
          <a:p>
            <a:pPr algn="ctr"/>
            <a:r>
              <a:rPr lang="en-GB" sz="1600" dirty="0" smtClean="0"/>
              <a:t>1. Strategic Direction</a:t>
            </a:r>
            <a:endParaRPr lang="en-GB" sz="1600" dirty="0"/>
          </a:p>
        </p:txBody>
      </p:sp>
      <p:sp>
        <p:nvSpPr>
          <p:cNvPr id="6" name="Rectangle 5"/>
          <p:cNvSpPr/>
          <p:nvPr/>
        </p:nvSpPr>
        <p:spPr>
          <a:xfrm>
            <a:off x="175071" y="2369823"/>
            <a:ext cx="2376278" cy="895149"/>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rtlCol="0" anchor="ctr"/>
          <a:lstStyle/>
          <a:p>
            <a:pPr algn="ctr"/>
            <a:r>
              <a:rPr lang="en-GB" dirty="0" smtClean="0"/>
              <a:t>2. Locality &amp; Sector Plans</a:t>
            </a:r>
            <a:endParaRPr lang="en-GB" dirty="0"/>
          </a:p>
        </p:txBody>
      </p:sp>
      <p:sp>
        <p:nvSpPr>
          <p:cNvPr id="7" name="Rectangle 6"/>
          <p:cNvSpPr/>
          <p:nvPr/>
        </p:nvSpPr>
        <p:spPr>
          <a:xfrm>
            <a:off x="175071" y="3533539"/>
            <a:ext cx="2376278" cy="895149"/>
          </a:xfrm>
          <a:prstGeom prst="rect">
            <a:avLst/>
          </a:prstGeom>
          <a:solidFill>
            <a:srgbClr val="7A28D4"/>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rtlCol="0" anchor="ctr"/>
          <a:lstStyle/>
          <a:p>
            <a:pPr algn="ctr"/>
            <a:r>
              <a:rPr lang="en-GB" dirty="0" smtClean="0"/>
              <a:t>3. </a:t>
            </a:r>
            <a:r>
              <a:rPr lang="en-GB" dirty="0"/>
              <a:t> </a:t>
            </a:r>
            <a:r>
              <a:rPr lang="en-GB" dirty="0" smtClean="0"/>
              <a:t>GM Transformation Proposals</a:t>
            </a:r>
            <a:endParaRPr lang="en-GB" dirty="0"/>
          </a:p>
        </p:txBody>
      </p:sp>
      <p:sp>
        <p:nvSpPr>
          <p:cNvPr id="10" name="Rectangle 9"/>
          <p:cNvSpPr/>
          <p:nvPr/>
        </p:nvSpPr>
        <p:spPr>
          <a:xfrm>
            <a:off x="2867618" y="1146412"/>
            <a:ext cx="5921543" cy="1037239"/>
          </a:xfrm>
          <a:prstGeom prst="rect">
            <a:avLst/>
          </a:prstGeom>
          <a:solidFill>
            <a:schemeClr val="bg1"/>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rtlCol="0" anchor="ctr"/>
          <a:lstStyle/>
          <a:p>
            <a:pPr algn="just"/>
            <a:r>
              <a:rPr lang="en-GB" sz="1600" dirty="0" smtClean="0">
                <a:solidFill>
                  <a:schemeClr val="tx1"/>
                </a:solidFill>
              </a:rPr>
              <a:t>A </a:t>
            </a:r>
            <a:r>
              <a:rPr lang="en-GB" sz="1600" dirty="0">
                <a:solidFill>
                  <a:schemeClr val="tx1"/>
                </a:solidFill>
              </a:rPr>
              <a:t>The Strategic Plan will need to set out the vision for the delivery of services within GM and what a sustainable approach would look like.  A high level needs assessment will be included by consolidating existing documents and data</a:t>
            </a:r>
            <a:r>
              <a:rPr lang="en-GB" sz="1400" dirty="0">
                <a:solidFill>
                  <a:schemeClr val="tx1"/>
                </a:solidFill>
              </a:rPr>
              <a:t>.  </a:t>
            </a:r>
            <a:endParaRPr lang="en-GB" sz="1600" dirty="0" smtClean="0">
              <a:solidFill>
                <a:schemeClr val="tx1"/>
              </a:solidFill>
            </a:endParaRPr>
          </a:p>
        </p:txBody>
      </p:sp>
      <p:sp>
        <p:nvSpPr>
          <p:cNvPr id="11" name="Rectangle 10"/>
          <p:cNvSpPr/>
          <p:nvPr/>
        </p:nvSpPr>
        <p:spPr>
          <a:xfrm>
            <a:off x="2867618" y="2336051"/>
            <a:ext cx="5921543" cy="1062242"/>
          </a:xfrm>
          <a:prstGeom prst="rect">
            <a:avLst/>
          </a:prstGeom>
          <a:solidFill>
            <a:schemeClr val="bg1"/>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rtlCol="0" anchor="ctr"/>
          <a:lstStyle/>
          <a:p>
            <a:pPr algn="just"/>
            <a:r>
              <a:rPr lang="en-GB" sz="1600" dirty="0" smtClean="0">
                <a:solidFill>
                  <a:schemeClr val="tx1"/>
                </a:solidFill>
              </a:rPr>
              <a:t>The </a:t>
            </a:r>
            <a:r>
              <a:rPr lang="en-GB" sz="1600" dirty="0">
                <a:solidFill>
                  <a:schemeClr val="tx1"/>
                </a:solidFill>
              </a:rPr>
              <a:t>GM Strategic Plan will provide a framework to ensure the overall level of ambition is achieved and for the development of Locality </a:t>
            </a:r>
            <a:r>
              <a:rPr lang="en-GB" sz="1600" dirty="0" smtClean="0">
                <a:solidFill>
                  <a:schemeClr val="tx1"/>
                </a:solidFill>
              </a:rPr>
              <a:t>Plans. Each </a:t>
            </a:r>
            <a:r>
              <a:rPr lang="en-GB" sz="1600" dirty="0">
                <a:solidFill>
                  <a:schemeClr val="tx1"/>
                </a:solidFill>
              </a:rPr>
              <a:t>Locality will produce their own five year Strategic Plan for the five years from 2016/17.  </a:t>
            </a:r>
            <a:endParaRPr lang="en-GB" sz="1600" dirty="0" smtClean="0">
              <a:solidFill>
                <a:schemeClr val="tx1"/>
              </a:solidFill>
            </a:endParaRPr>
          </a:p>
        </p:txBody>
      </p:sp>
      <p:sp>
        <p:nvSpPr>
          <p:cNvPr id="12" name="Rectangle 11"/>
          <p:cNvSpPr/>
          <p:nvPr/>
        </p:nvSpPr>
        <p:spPr>
          <a:xfrm>
            <a:off x="2867617" y="3533539"/>
            <a:ext cx="5921543" cy="895149"/>
          </a:xfrm>
          <a:prstGeom prst="rect">
            <a:avLst/>
          </a:prstGeom>
          <a:solidFill>
            <a:schemeClr val="bg1"/>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rtlCol="0" anchor="ctr"/>
          <a:lstStyle/>
          <a:p>
            <a:pPr algn="just"/>
            <a:r>
              <a:rPr lang="en-GB" sz="1600" dirty="0">
                <a:solidFill>
                  <a:schemeClr val="tx1"/>
                </a:solidFill>
              </a:rPr>
              <a:t>A key component of the Strategic Plan will be to identify new models of </a:t>
            </a:r>
            <a:r>
              <a:rPr lang="en-GB" sz="1600" dirty="0" smtClean="0">
                <a:solidFill>
                  <a:schemeClr val="tx1"/>
                </a:solidFill>
              </a:rPr>
              <a:t>care/ strategies  </a:t>
            </a:r>
            <a:r>
              <a:rPr lang="en-GB" sz="1600" dirty="0">
                <a:solidFill>
                  <a:schemeClr val="tx1"/>
                </a:solidFill>
              </a:rPr>
              <a:t>across all </a:t>
            </a:r>
            <a:r>
              <a:rPr lang="en-GB" sz="1600" dirty="0" smtClean="0">
                <a:solidFill>
                  <a:schemeClr val="tx1"/>
                </a:solidFill>
              </a:rPr>
              <a:t>settings and the transformational programmes required.</a:t>
            </a:r>
          </a:p>
        </p:txBody>
      </p:sp>
      <p:sp>
        <p:nvSpPr>
          <p:cNvPr id="15" name="Title 1"/>
          <p:cNvSpPr>
            <a:spLocks noGrp="1"/>
          </p:cNvSpPr>
          <p:nvPr>
            <p:ph type="title"/>
          </p:nvPr>
        </p:nvSpPr>
        <p:spPr>
          <a:xfrm>
            <a:off x="175071" y="128057"/>
            <a:ext cx="8830344" cy="759048"/>
          </a:xfrm>
        </p:spPr>
        <p:txBody>
          <a:bodyPr>
            <a:normAutofit fontScale="90000"/>
          </a:bodyPr>
          <a:lstStyle/>
          <a:p>
            <a:r>
              <a:rPr lang="en-GB" sz="3200" b="1" dirty="0" smtClean="0"/>
              <a:t/>
            </a:r>
            <a:br>
              <a:rPr lang="en-GB" sz="3200" b="1" dirty="0" smtClean="0"/>
            </a:br>
            <a:r>
              <a:rPr lang="en-GB" sz="3200" b="1" dirty="0" smtClean="0"/>
              <a:t>Strategic plan</a:t>
            </a:r>
            <a:endParaRPr lang="en-GB" sz="3200" b="1" dirty="0"/>
          </a:p>
        </p:txBody>
      </p:sp>
      <p:sp>
        <p:nvSpPr>
          <p:cNvPr id="13" name="Rectangle 12"/>
          <p:cNvSpPr/>
          <p:nvPr/>
        </p:nvSpPr>
        <p:spPr>
          <a:xfrm>
            <a:off x="175070" y="4692217"/>
            <a:ext cx="2376278" cy="1667640"/>
          </a:xfrm>
          <a:prstGeom prst="rect">
            <a:avLst/>
          </a:prstGeom>
          <a:solidFill>
            <a:srgbClr val="6A9EBE"/>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rtlCol="0" anchor="ctr"/>
          <a:lstStyle/>
          <a:p>
            <a:pPr algn="ctr"/>
            <a:r>
              <a:rPr lang="en-GB" dirty="0" smtClean="0"/>
              <a:t>4. Financial Plan &amp; Enablers</a:t>
            </a:r>
            <a:endParaRPr lang="en-GB" dirty="0"/>
          </a:p>
        </p:txBody>
      </p:sp>
      <p:sp>
        <p:nvSpPr>
          <p:cNvPr id="14" name="Rectangle 13"/>
          <p:cNvSpPr/>
          <p:nvPr/>
        </p:nvSpPr>
        <p:spPr>
          <a:xfrm>
            <a:off x="2867616" y="4692217"/>
            <a:ext cx="5921543" cy="1667640"/>
          </a:xfrm>
          <a:prstGeom prst="rect">
            <a:avLst/>
          </a:prstGeom>
          <a:solidFill>
            <a:schemeClr val="bg1"/>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rtlCol="0" anchor="ctr"/>
          <a:lstStyle/>
          <a:p>
            <a:pPr algn="just"/>
            <a:r>
              <a:rPr lang="en-GB" sz="1600" dirty="0" smtClean="0">
                <a:solidFill>
                  <a:schemeClr val="tx1"/>
                </a:solidFill>
              </a:rPr>
              <a:t>A </a:t>
            </a:r>
            <a:r>
              <a:rPr lang="en-GB" sz="1600" dirty="0">
                <a:solidFill>
                  <a:schemeClr val="tx1"/>
                </a:solidFill>
              </a:rPr>
              <a:t>GM Model </a:t>
            </a:r>
            <a:r>
              <a:rPr lang="en-GB" sz="1600" dirty="0" smtClean="0">
                <a:solidFill>
                  <a:schemeClr val="tx1"/>
                </a:solidFill>
              </a:rPr>
              <a:t>will be developed that </a:t>
            </a:r>
            <a:r>
              <a:rPr lang="en-GB" sz="1600" dirty="0">
                <a:solidFill>
                  <a:schemeClr val="tx1"/>
                </a:solidFill>
              </a:rPr>
              <a:t>will enable scenario planning for the significant issues around the </a:t>
            </a:r>
            <a:r>
              <a:rPr lang="en-GB" sz="1600" dirty="0" smtClean="0">
                <a:solidFill>
                  <a:schemeClr val="tx1"/>
                </a:solidFill>
              </a:rPr>
              <a:t>changes </a:t>
            </a:r>
            <a:r>
              <a:rPr lang="en-GB" sz="1600" dirty="0">
                <a:solidFill>
                  <a:schemeClr val="tx1"/>
                </a:solidFill>
              </a:rPr>
              <a:t>of services that will be required. The GM Model needs to capable of modelling at  a strategic level the impact of care models and other options which are developed in the New Models of Care work  and also will need to pull together locality and  sector plans.  </a:t>
            </a:r>
            <a:endParaRPr lang="en-GB" sz="1600" dirty="0" smtClean="0">
              <a:solidFill>
                <a:schemeClr val="tx1"/>
              </a:solidFill>
            </a:endParaRPr>
          </a:p>
        </p:txBody>
      </p:sp>
    </p:spTree>
    <p:extLst>
      <p:ext uri="{BB962C8B-B14F-4D97-AF65-F5344CB8AC3E}">
        <p14:creationId xmlns:p14="http://schemas.microsoft.com/office/powerpoint/2010/main" val="2170324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609" y="559482"/>
            <a:ext cx="8229600" cy="1130082"/>
          </a:xfrm>
        </p:spPr>
        <p:txBody>
          <a:bodyPr>
            <a:normAutofit/>
          </a:bodyPr>
          <a:lstStyle/>
          <a:p>
            <a:r>
              <a:rPr lang="en-US" sz="3200" b="1" dirty="0" smtClean="0"/>
              <a:t>Early Implementation Priorities</a:t>
            </a:r>
            <a:endParaRPr lang="en-US" sz="3200" b="1" dirty="0"/>
          </a:p>
        </p:txBody>
      </p:sp>
      <p:sp>
        <p:nvSpPr>
          <p:cNvPr id="3" name="Content Placeholder 2"/>
          <p:cNvSpPr>
            <a:spLocks noGrp="1"/>
          </p:cNvSpPr>
          <p:nvPr>
            <p:ph idx="1"/>
          </p:nvPr>
        </p:nvSpPr>
        <p:spPr>
          <a:xfrm>
            <a:off x="457200" y="1651238"/>
            <a:ext cx="8229600" cy="4499041"/>
          </a:xfrm>
        </p:spPr>
        <p:txBody>
          <a:bodyPr>
            <a:noAutofit/>
          </a:bodyPr>
          <a:lstStyle/>
          <a:p>
            <a:r>
              <a:rPr lang="en-US" sz="2000" dirty="0"/>
              <a:t>Seven day access to </a:t>
            </a:r>
            <a:r>
              <a:rPr lang="en-US" sz="2000" dirty="0" smtClean="0"/>
              <a:t>primary care</a:t>
            </a:r>
            <a:endParaRPr lang="en-GB" sz="2000" dirty="0" smtClean="0"/>
          </a:p>
          <a:p>
            <a:r>
              <a:rPr lang="en-US" sz="2000" dirty="0" smtClean="0"/>
              <a:t>Public </a:t>
            </a:r>
            <a:r>
              <a:rPr lang="en-US" sz="2000" dirty="0"/>
              <a:t>Health </a:t>
            </a:r>
            <a:r>
              <a:rPr lang="en-US" sz="2000" dirty="0" err="1" smtClean="0"/>
              <a:t>programme</a:t>
            </a:r>
            <a:endParaRPr lang="en-GB" sz="2000" dirty="0" smtClean="0"/>
          </a:p>
          <a:p>
            <a:r>
              <a:rPr lang="en-US" sz="2000" dirty="0" smtClean="0"/>
              <a:t>Academic </a:t>
            </a:r>
            <a:r>
              <a:rPr lang="en-US" sz="2000" dirty="0"/>
              <a:t>Health Science System (</a:t>
            </a:r>
            <a:r>
              <a:rPr lang="en-US" sz="2000" dirty="0" smtClean="0"/>
              <a:t>AHSS)</a:t>
            </a:r>
            <a:endParaRPr lang="en-GB" sz="2000" dirty="0" smtClean="0"/>
          </a:p>
          <a:p>
            <a:r>
              <a:rPr lang="en-US" sz="2000" dirty="0" smtClean="0"/>
              <a:t>Healthier </a:t>
            </a:r>
            <a:r>
              <a:rPr lang="en-US" sz="2000" dirty="0"/>
              <a:t>Together decision </a:t>
            </a:r>
            <a:endParaRPr lang="en-US" sz="2000" dirty="0" smtClean="0"/>
          </a:p>
          <a:p>
            <a:r>
              <a:rPr lang="en-US" sz="2000" dirty="0" smtClean="0"/>
              <a:t>Dementia </a:t>
            </a:r>
            <a:r>
              <a:rPr lang="en-US" sz="2000" dirty="0"/>
              <a:t>Pilot </a:t>
            </a:r>
            <a:endParaRPr lang="en-GB" sz="2000" dirty="0" smtClean="0"/>
          </a:p>
          <a:p>
            <a:r>
              <a:rPr lang="en-US" sz="2000" dirty="0" smtClean="0"/>
              <a:t>Mental </a:t>
            </a:r>
            <a:r>
              <a:rPr lang="en-US" sz="2000" dirty="0"/>
              <a:t>Health and Work </a:t>
            </a:r>
            <a:endParaRPr lang="en-US" sz="2000" dirty="0" smtClean="0"/>
          </a:p>
          <a:p>
            <a:r>
              <a:rPr lang="en-US" sz="2000" dirty="0" smtClean="0"/>
              <a:t>Workforce </a:t>
            </a:r>
            <a:r>
              <a:rPr lang="en-US" sz="2000" dirty="0"/>
              <a:t>policy alignment </a:t>
            </a:r>
          </a:p>
        </p:txBody>
      </p:sp>
    </p:spTree>
    <p:extLst>
      <p:ext uri="{BB962C8B-B14F-4D97-AF65-F5344CB8AC3E}">
        <p14:creationId xmlns:p14="http://schemas.microsoft.com/office/powerpoint/2010/main" val="824220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8177" name="Group 36"/>
          <p:cNvGrpSpPr>
            <a:grpSpLocks/>
          </p:cNvGrpSpPr>
          <p:nvPr/>
        </p:nvGrpSpPr>
        <p:grpSpPr bwMode="auto">
          <a:xfrm>
            <a:off x="34925" y="865188"/>
            <a:ext cx="8928100" cy="576262"/>
            <a:chOff x="68" y="2523"/>
            <a:chExt cx="5624" cy="363"/>
          </a:xfrm>
        </p:grpSpPr>
        <p:sp>
          <p:nvSpPr>
            <p:cNvPr id="178196" name="Line 6"/>
            <p:cNvSpPr>
              <a:spLocks noChangeShapeType="1"/>
            </p:cNvSpPr>
            <p:nvPr/>
          </p:nvSpPr>
          <p:spPr bwMode="auto">
            <a:xfrm>
              <a:off x="295" y="2886"/>
              <a:ext cx="5170" cy="0"/>
            </a:xfrm>
            <a:prstGeom prst="line">
              <a:avLst/>
            </a:prstGeom>
            <a:noFill/>
            <a:ln w="9525">
              <a:solidFill>
                <a:schemeClr val="tx1"/>
              </a:solidFill>
              <a:round/>
              <a:headEnd/>
              <a:tailEnd/>
            </a:ln>
          </p:spPr>
          <p:txBody>
            <a:bodyPr/>
            <a:lstStyle/>
            <a:p>
              <a:endParaRPr lang="en-US"/>
            </a:p>
          </p:txBody>
        </p:sp>
        <p:sp>
          <p:nvSpPr>
            <p:cNvPr id="178197" name="Line 7"/>
            <p:cNvSpPr>
              <a:spLocks noChangeShapeType="1"/>
            </p:cNvSpPr>
            <p:nvPr/>
          </p:nvSpPr>
          <p:spPr bwMode="auto">
            <a:xfrm flipV="1">
              <a:off x="295" y="2795"/>
              <a:ext cx="0" cy="91"/>
            </a:xfrm>
            <a:prstGeom prst="line">
              <a:avLst/>
            </a:prstGeom>
            <a:noFill/>
            <a:ln w="9525">
              <a:solidFill>
                <a:schemeClr val="tx1"/>
              </a:solidFill>
              <a:round/>
              <a:headEnd/>
              <a:tailEnd/>
            </a:ln>
          </p:spPr>
          <p:txBody>
            <a:bodyPr/>
            <a:lstStyle/>
            <a:p>
              <a:endParaRPr lang="en-US"/>
            </a:p>
          </p:txBody>
        </p:sp>
        <p:sp>
          <p:nvSpPr>
            <p:cNvPr id="178198" name="Line 8"/>
            <p:cNvSpPr>
              <a:spLocks noChangeShapeType="1"/>
            </p:cNvSpPr>
            <p:nvPr/>
          </p:nvSpPr>
          <p:spPr bwMode="auto">
            <a:xfrm flipV="1">
              <a:off x="941" y="2795"/>
              <a:ext cx="0" cy="91"/>
            </a:xfrm>
            <a:prstGeom prst="line">
              <a:avLst/>
            </a:prstGeom>
            <a:noFill/>
            <a:ln w="9525">
              <a:solidFill>
                <a:schemeClr val="tx1"/>
              </a:solidFill>
              <a:round/>
              <a:headEnd/>
              <a:tailEnd/>
            </a:ln>
          </p:spPr>
          <p:txBody>
            <a:bodyPr/>
            <a:lstStyle/>
            <a:p>
              <a:endParaRPr lang="en-US"/>
            </a:p>
          </p:txBody>
        </p:sp>
        <p:sp>
          <p:nvSpPr>
            <p:cNvPr id="178199" name="Text Box 9"/>
            <p:cNvSpPr txBox="1">
              <a:spLocks noChangeArrowheads="1"/>
            </p:cNvSpPr>
            <p:nvPr/>
          </p:nvSpPr>
          <p:spPr bwMode="auto">
            <a:xfrm>
              <a:off x="68" y="2523"/>
              <a:ext cx="499"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Spring 2015</a:t>
              </a:r>
            </a:p>
          </p:txBody>
        </p:sp>
        <p:sp>
          <p:nvSpPr>
            <p:cNvPr id="178200" name="Line 10"/>
            <p:cNvSpPr>
              <a:spLocks noChangeShapeType="1"/>
            </p:cNvSpPr>
            <p:nvPr/>
          </p:nvSpPr>
          <p:spPr bwMode="auto">
            <a:xfrm flipV="1">
              <a:off x="1587" y="2795"/>
              <a:ext cx="0" cy="91"/>
            </a:xfrm>
            <a:prstGeom prst="line">
              <a:avLst/>
            </a:prstGeom>
            <a:noFill/>
            <a:ln w="9525">
              <a:solidFill>
                <a:schemeClr val="tx1"/>
              </a:solidFill>
              <a:round/>
              <a:headEnd/>
              <a:tailEnd/>
            </a:ln>
          </p:spPr>
          <p:txBody>
            <a:bodyPr/>
            <a:lstStyle/>
            <a:p>
              <a:endParaRPr lang="en-US"/>
            </a:p>
          </p:txBody>
        </p:sp>
        <p:sp>
          <p:nvSpPr>
            <p:cNvPr id="178201" name="Line 11"/>
            <p:cNvSpPr>
              <a:spLocks noChangeShapeType="1"/>
            </p:cNvSpPr>
            <p:nvPr/>
          </p:nvSpPr>
          <p:spPr bwMode="auto">
            <a:xfrm flipV="1">
              <a:off x="2233" y="2795"/>
              <a:ext cx="0" cy="91"/>
            </a:xfrm>
            <a:prstGeom prst="line">
              <a:avLst/>
            </a:prstGeom>
            <a:noFill/>
            <a:ln w="9525">
              <a:solidFill>
                <a:schemeClr val="tx1"/>
              </a:solidFill>
              <a:round/>
              <a:headEnd/>
              <a:tailEnd/>
            </a:ln>
          </p:spPr>
          <p:txBody>
            <a:bodyPr/>
            <a:lstStyle/>
            <a:p>
              <a:endParaRPr lang="en-US"/>
            </a:p>
          </p:txBody>
        </p:sp>
        <p:sp>
          <p:nvSpPr>
            <p:cNvPr id="178202" name="Line 12"/>
            <p:cNvSpPr>
              <a:spLocks noChangeShapeType="1"/>
            </p:cNvSpPr>
            <p:nvPr/>
          </p:nvSpPr>
          <p:spPr bwMode="auto">
            <a:xfrm flipV="1">
              <a:off x="2880" y="2795"/>
              <a:ext cx="0" cy="91"/>
            </a:xfrm>
            <a:prstGeom prst="line">
              <a:avLst/>
            </a:prstGeom>
            <a:noFill/>
            <a:ln w="9525">
              <a:solidFill>
                <a:schemeClr val="tx1"/>
              </a:solidFill>
              <a:round/>
              <a:headEnd/>
              <a:tailEnd/>
            </a:ln>
          </p:spPr>
          <p:txBody>
            <a:bodyPr/>
            <a:lstStyle/>
            <a:p>
              <a:endParaRPr lang="en-US"/>
            </a:p>
          </p:txBody>
        </p:sp>
        <p:sp>
          <p:nvSpPr>
            <p:cNvPr id="178203" name="Line 13"/>
            <p:cNvSpPr>
              <a:spLocks noChangeShapeType="1"/>
            </p:cNvSpPr>
            <p:nvPr/>
          </p:nvSpPr>
          <p:spPr bwMode="auto">
            <a:xfrm flipV="1">
              <a:off x="3526" y="2795"/>
              <a:ext cx="0" cy="91"/>
            </a:xfrm>
            <a:prstGeom prst="line">
              <a:avLst/>
            </a:prstGeom>
            <a:noFill/>
            <a:ln w="9525">
              <a:solidFill>
                <a:schemeClr val="tx1"/>
              </a:solidFill>
              <a:round/>
              <a:headEnd/>
              <a:tailEnd/>
            </a:ln>
          </p:spPr>
          <p:txBody>
            <a:bodyPr/>
            <a:lstStyle/>
            <a:p>
              <a:endParaRPr lang="en-US"/>
            </a:p>
          </p:txBody>
        </p:sp>
        <p:sp>
          <p:nvSpPr>
            <p:cNvPr id="178204" name="Line 14"/>
            <p:cNvSpPr>
              <a:spLocks noChangeShapeType="1"/>
            </p:cNvSpPr>
            <p:nvPr/>
          </p:nvSpPr>
          <p:spPr bwMode="auto">
            <a:xfrm flipV="1">
              <a:off x="4172" y="2795"/>
              <a:ext cx="0" cy="91"/>
            </a:xfrm>
            <a:prstGeom prst="line">
              <a:avLst/>
            </a:prstGeom>
            <a:noFill/>
            <a:ln w="9525">
              <a:solidFill>
                <a:schemeClr val="tx1"/>
              </a:solidFill>
              <a:round/>
              <a:headEnd/>
              <a:tailEnd/>
            </a:ln>
          </p:spPr>
          <p:txBody>
            <a:bodyPr/>
            <a:lstStyle/>
            <a:p>
              <a:endParaRPr lang="en-US"/>
            </a:p>
          </p:txBody>
        </p:sp>
        <p:sp>
          <p:nvSpPr>
            <p:cNvPr id="178205" name="Line 15"/>
            <p:cNvSpPr>
              <a:spLocks noChangeShapeType="1"/>
            </p:cNvSpPr>
            <p:nvPr/>
          </p:nvSpPr>
          <p:spPr bwMode="auto">
            <a:xfrm flipV="1">
              <a:off x="4818" y="2795"/>
              <a:ext cx="0" cy="91"/>
            </a:xfrm>
            <a:prstGeom prst="line">
              <a:avLst/>
            </a:prstGeom>
            <a:noFill/>
            <a:ln w="9525">
              <a:solidFill>
                <a:schemeClr val="tx1"/>
              </a:solidFill>
              <a:round/>
              <a:headEnd/>
              <a:tailEnd/>
            </a:ln>
          </p:spPr>
          <p:txBody>
            <a:bodyPr/>
            <a:lstStyle/>
            <a:p>
              <a:endParaRPr lang="en-US"/>
            </a:p>
          </p:txBody>
        </p:sp>
        <p:sp>
          <p:nvSpPr>
            <p:cNvPr id="178206" name="Line 16"/>
            <p:cNvSpPr>
              <a:spLocks noChangeShapeType="1"/>
            </p:cNvSpPr>
            <p:nvPr/>
          </p:nvSpPr>
          <p:spPr bwMode="auto">
            <a:xfrm flipV="1">
              <a:off x="5465" y="2795"/>
              <a:ext cx="0" cy="91"/>
            </a:xfrm>
            <a:prstGeom prst="line">
              <a:avLst/>
            </a:prstGeom>
            <a:noFill/>
            <a:ln w="9525">
              <a:solidFill>
                <a:schemeClr val="tx1"/>
              </a:solidFill>
              <a:round/>
              <a:headEnd/>
              <a:tailEnd/>
            </a:ln>
          </p:spPr>
          <p:txBody>
            <a:bodyPr/>
            <a:lstStyle/>
            <a:p>
              <a:endParaRPr lang="en-US"/>
            </a:p>
          </p:txBody>
        </p:sp>
        <p:sp>
          <p:nvSpPr>
            <p:cNvPr id="178207" name="Text Box 17"/>
            <p:cNvSpPr txBox="1">
              <a:spLocks noChangeArrowheads="1"/>
            </p:cNvSpPr>
            <p:nvPr/>
          </p:nvSpPr>
          <p:spPr bwMode="auto">
            <a:xfrm>
              <a:off x="612" y="2523"/>
              <a:ext cx="63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Summer 2015</a:t>
              </a:r>
            </a:p>
          </p:txBody>
        </p:sp>
        <p:sp>
          <p:nvSpPr>
            <p:cNvPr id="178208" name="Text Box 18"/>
            <p:cNvSpPr txBox="1">
              <a:spLocks noChangeArrowheads="1"/>
            </p:cNvSpPr>
            <p:nvPr/>
          </p:nvSpPr>
          <p:spPr bwMode="auto">
            <a:xfrm>
              <a:off x="1292" y="2523"/>
              <a:ext cx="63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Autumn 2015</a:t>
              </a:r>
            </a:p>
          </p:txBody>
        </p:sp>
        <p:sp>
          <p:nvSpPr>
            <p:cNvPr id="178209" name="Text Box 19"/>
            <p:cNvSpPr txBox="1">
              <a:spLocks noChangeArrowheads="1"/>
            </p:cNvSpPr>
            <p:nvPr/>
          </p:nvSpPr>
          <p:spPr bwMode="auto">
            <a:xfrm>
              <a:off x="1927" y="2523"/>
              <a:ext cx="54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Winter 2015</a:t>
              </a:r>
            </a:p>
          </p:txBody>
        </p:sp>
        <p:sp>
          <p:nvSpPr>
            <p:cNvPr id="178210" name="Text Box 20"/>
            <p:cNvSpPr txBox="1">
              <a:spLocks noChangeArrowheads="1"/>
            </p:cNvSpPr>
            <p:nvPr/>
          </p:nvSpPr>
          <p:spPr bwMode="auto">
            <a:xfrm>
              <a:off x="2653" y="2523"/>
              <a:ext cx="499"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Spring 2016</a:t>
              </a:r>
            </a:p>
          </p:txBody>
        </p:sp>
        <p:sp>
          <p:nvSpPr>
            <p:cNvPr id="178211" name="Text Box 21"/>
            <p:cNvSpPr txBox="1">
              <a:spLocks noChangeArrowheads="1"/>
            </p:cNvSpPr>
            <p:nvPr/>
          </p:nvSpPr>
          <p:spPr bwMode="auto">
            <a:xfrm>
              <a:off x="3198" y="2523"/>
              <a:ext cx="63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Summer 2016</a:t>
              </a:r>
            </a:p>
          </p:txBody>
        </p:sp>
        <p:sp>
          <p:nvSpPr>
            <p:cNvPr id="178212" name="Text Box 22"/>
            <p:cNvSpPr txBox="1">
              <a:spLocks noChangeArrowheads="1"/>
            </p:cNvSpPr>
            <p:nvPr/>
          </p:nvSpPr>
          <p:spPr bwMode="auto">
            <a:xfrm>
              <a:off x="3878" y="2523"/>
              <a:ext cx="63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Autumn 2016</a:t>
              </a:r>
            </a:p>
          </p:txBody>
        </p:sp>
        <p:sp>
          <p:nvSpPr>
            <p:cNvPr id="178213" name="Text Box 23"/>
            <p:cNvSpPr txBox="1">
              <a:spLocks noChangeArrowheads="1"/>
            </p:cNvSpPr>
            <p:nvPr/>
          </p:nvSpPr>
          <p:spPr bwMode="auto">
            <a:xfrm>
              <a:off x="4558" y="2523"/>
              <a:ext cx="54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Winter 2016</a:t>
              </a:r>
            </a:p>
          </p:txBody>
        </p:sp>
        <p:sp>
          <p:nvSpPr>
            <p:cNvPr id="178214" name="Text Box 24"/>
            <p:cNvSpPr txBox="1">
              <a:spLocks noChangeArrowheads="1"/>
            </p:cNvSpPr>
            <p:nvPr/>
          </p:nvSpPr>
          <p:spPr bwMode="auto">
            <a:xfrm>
              <a:off x="5193" y="2523"/>
              <a:ext cx="499"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Spring 2017</a:t>
              </a:r>
            </a:p>
          </p:txBody>
        </p:sp>
      </p:grpSp>
      <p:sp>
        <p:nvSpPr>
          <p:cNvPr id="178178" name="Line 41"/>
          <p:cNvSpPr>
            <a:spLocks noChangeShapeType="1"/>
          </p:cNvSpPr>
          <p:nvPr/>
        </p:nvSpPr>
        <p:spPr bwMode="auto">
          <a:xfrm>
            <a:off x="539750" y="1441450"/>
            <a:ext cx="0" cy="520700"/>
          </a:xfrm>
          <a:prstGeom prst="line">
            <a:avLst/>
          </a:prstGeom>
          <a:noFill/>
          <a:ln w="9525">
            <a:solidFill>
              <a:schemeClr val="tx1"/>
            </a:solidFill>
            <a:round/>
            <a:headEnd/>
            <a:tailEnd/>
          </a:ln>
        </p:spPr>
        <p:txBody>
          <a:bodyPr/>
          <a:lstStyle/>
          <a:p>
            <a:endParaRPr lang="en-US"/>
          </a:p>
        </p:txBody>
      </p:sp>
      <p:sp>
        <p:nvSpPr>
          <p:cNvPr id="178179" name="Rectangle 44"/>
          <p:cNvSpPr>
            <a:spLocks noChangeArrowheads="1"/>
          </p:cNvSpPr>
          <p:nvPr/>
        </p:nvSpPr>
        <p:spPr bwMode="auto">
          <a:xfrm>
            <a:off x="179388" y="2012950"/>
            <a:ext cx="1531937" cy="1944688"/>
          </a:xfrm>
          <a:prstGeom prst="rect">
            <a:avLst/>
          </a:prstGeom>
          <a:noFill/>
          <a:ln w="9525">
            <a:solidFill>
              <a:srgbClr val="558ED5"/>
            </a:solidFill>
            <a:miter lim="800000"/>
            <a:headEnd/>
            <a:tailEnd/>
          </a:ln>
        </p:spPr>
        <p:txBody>
          <a:bodyPr wrap="none" anchor="ctr"/>
          <a:lstStyle/>
          <a:p>
            <a:endParaRPr lang="en-US" altLang="en-US"/>
          </a:p>
        </p:txBody>
      </p:sp>
      <p:sp>
        <p:nvSpPr>
          <p:cNvPr id="178180" name="Rectangle 45"/>
          <p:cNvSpPr>
            <a:spLocks noChangeArrowheads="1"/>
          </p:cNvSpPr>
          <p:nvPr/>
        </p:nvSpPr>
        <p:spPr bwMode="auto">
          <a:xfrm>
            <a:off x="190500" y="2063750"/>
            <a:ext cx="1633538" cy="1817688"/>
          </a:xfrm>
          <a:prstGeom prst="rect">
            <a:avLst/>
          </a:prstGeom>
          <a:noFill/>
          <a:ln w="9525">
            <a:noFill/>
            <a:miter lim="800000"/>
            <a:headEnd/>
            <a:tailEnd/>
          </a:ln>
        </p:spPr>
        <p:txBody>
          <a:bodyPr/>
          <a:lstStyle/>
          <a:p>
            <a:pPr marL="342900" indent="-342900">
              <a:spcBef>
                <a:spcPct val="20000"/>
              </a:spcBef>
            </a:pPr>
            <a:r>
              <a:rPr lang="en-GB" altLang="en-US" sz="1400" b="1"/>
              <a:t>APRIL:</a:t>
            </a:r>
            <a:r>
              <a:rPr lang="en-GB" altLang="en-US" sz="1400"/>
              <a:t> Process</a:t>
            </a:r>
          </a:p>
          <a:p>
            <a:pPr marL="342900" indent="-342900">
              <a:spcBef>
                <a:spcPct val="20000"/>
              </a:spcBef>
            </a:pPr>
            <a:r>
              <a:rPr lang="en-GB" altLang="en-US" sz="1400"/>
              <a:t>for establishment</a:t>
            </a:r>
          </a:p>
          <a:p>
            <a:pPr marL="342900" indent="-342900">
              <a:spcBef>
                <a:spcPct val="20000"/>
              </a:spcBef>
            </a:pPr>
            <a:r>
              <a:rPr lang="en-GB" altLang="en-US" sz="1400"/>
              <a:t>Of Shadow</a:t>
            </a:r>
          </a:p>
          <a:p>
            <a:pPr marL="342900" indent="-342900">
              <a:spcBef>
                <a:spcPct val="20000"/>
              </a:spcBef>
            </a:pPr>
            <a:r>
              <a:rPr lang="en-GB" altLang="en-US" sz="1400"/>
              <a:t>Governance</a:t>
            </a:r>
          </a:p>
          <a:p>
            <a:pPr marL="342900" indent="-342900">
              <a:spcBef>
                <a:spcPct val="20000"/>
              </a:spcBef>
            </a:pPr>
            <a:r>
              <a:rPr lang="en-GB" altLang="en-US" sz="1400"/>
              <a:t>Arrangements</a:t>
            </a:r>
          </a:p>
          <a:p>
            <a:pPr marL="342900" indent="-342900">
              <a:spcBef>
                <a:spcPct val="20000"/>
              </a:spcBef>
            </a:pPr>
            <a:r>
              <a:rPr lang="en-GB" altLang="en-US" sz="1400"/>
              <a:t>Agreed and </a:t>
            </a:r>
          </a:p>
          <a:p>
            <a:pPr marL="342900" indent="-342900">
              <a:spcBef>
                <a:spcPct val="20000"/>
              </a:spcBef>
            </a:pPr>
            <a:r>
              <a:rPr lang="en-GB" altLang="en-US" sz="1400"/>
              <a:t>initiated</a:t>
            </a:r>
          </a:p>
        </p:txBody>
      </p:sp>
      <p:sp>
        <p:nvSpPr>
          <p:cNvPr id="178181" name="Rectangle 46"/>
          <p:cNvSpPr>
            <a:spLocks noChangeArrowheads="1"/>
          </p:cNvSpPr>
          <p:nvPr/>
        </p:nvSpPr>
        <p:spPr bwMode="auto">
          <a:xfrm>
            <a:off x="306388" y="5445125"/>
            <a:ext cx="4281487" cy="1287463"/>
          </a:xfrm>
          <a:prstGeom prst="rect">
            <a:avLst/>
          </a:prstGeom>
          <a:noFill/>
          <a:ln w="9525">
            <a:solidFill>
              <a:srgbClr val="558ED5"/>
            </a:solidFill>
            <a:miter lim="800000"/>
            <a:headEnd/>
            <a:tailEnd/>
          </a:ln>
        </p:spPr>
        <p:txBody>
          <a:bodyPr wrap="none" anchor="ctr"/>
          <a:lstStyle/>
          <a:p>
            <a:endParaRPr lang="en-US" altLang="en-US"/>
          </a:p>
        </p:txBody>
      </p:sp>
      <p:sp>
        <p:nvSpPr>
          <p:cNvPr id="178182" name="Line 52"/>
          <p:cNvSpPr>
            <a:spLocks noChangeShapeType="1"/>
          </p:cNvSpPr>
          <p:nvPr/>
        </p:nvSpPr>
        <p:spPr bwMode="auto">
          <a:xfrm>
            <a:off x="8540750" y="1441450"/>
            <a:ext cx="0" cy="215900"/>
          </a:xfrm>
          <a:prstGeom prst="line">
            <a:avLst/>
          </a:prstGeom>
          <a:noFill/>
          <a:ln w="9525">
            <a:solidFill>
              <a:schemeClr val="bg2"/>
            </a:solidFill>
            <a:round/>
            <a:headEnd/>
            <a:tailEnd/>
          </a:ln>
        </p:spPr>
        <p:txBody>
          <a:bodyPr/>
          <a:lstStyle/>
          <a:p>
            <a:endParaRPr lang="en-US"/>
          </a:p>
        </p:txBody>
      </p:sp>
      <p:sp>
        <p:nvSpPr>
          <p:cNvPr id="178183" name="Line 63"/>
          <p:cNvSpPr>
            <a:spLocks noChangeShapeType="1"/>
          </p:cNvSpPr>
          <p:nvPr/>
        </p:nvSpPr>
        <p:spPr bwMode="auto">
          <a:xfrm>
            <a:off x="2826769" y="1454150"/>
            <a:ext cx="0" cy="3412847"/>
          </a:xfrm>
          <a:prstGeom prst="line">
            <a:avLst/>
          </a:prstGeom>
          <a:noFill/>
          <a:ln w="9525">
            <a:solidFill>
              <a:schemeClr val="tx1"/>
            </a:solidFill>
            <a:round/>
            <a:headEnd/>
            <a:tailEnd/>
          </a:ln>
        </p:spPr>
        <p:txBody>
          <a:bodyPr/>
          <a:lstStyle/>
          <a:p>
            <a:endParaRPr lang="en-US"/>
          </a:p>
        </p:txBody>
      </p:sp>
      <p:sp>
        <p:nvSpPr>
          <p:cNvPr id="178184" name="Rectangle 66"/>
          <p:cNvSpPr>
            <a:spLocks noChangeArrowheads="1"/>
          </p:cNvSpPr>
          <p:nvPr/>
        </p:nvSpPr>
        <p:spPr bwMode="auto">
          <a:xfrm>
            <a:off x="344488" y="5457825"/>
            <a:ext cx="4190206" cy="1231106"/>
          </a:xfrm>
          <a:prstGeom prst="rect">
            <a:avLst/>
          </a:prstGeom>
          <a:noFill/>
          <a:ln w="9525">
            <a:noFill/>
            <a:miter lim="800000"/>
            <a:headEnd/>
            <a:tailEnd/>
          </a:ln>
        </p:spPr>
        <p:txBody>
          <a:bodyPr wrap="square">
            <a:spAutoFit/>
          </a:bodyPr>
          <a:lstStyle/>
          <a:p>
            <a:r>
              <a:rPr lang="en-GB" altLang="en-US" sz="1400" b="1" dirty="0"/>
              <a:t>AUGUST:</a:t>
            </a:r>
            <a:r>
              <a:rPr lang="en-GB" altLang="en-US" sz="1400" dirty="0"/>
              <a:t> Production of an Outline Plan to support the CSR process which will</a:t>
            </a:r>
            <a:r>
              <a:rPr lang="en-GB" altLang="en-US" dirty="0"/>
              <a:t> </a:t>
            </a:r>
            <a:r>
              <a:rPr lang="en-GB" altLang="en-US" sz="1400" dirty="0"/>
              <a:t>Include a specific investment fund proposal to further support primary and community care and will be the first stage of the development of the full Strategic Plan. </a:t>
            </a:r>
          </a:p>
        </p:txBody>
      </p:sp>
      <p:sp>
        <p:nvSpPr>
          <p:cNvPr id="178185" name="Rectangle 67"/>
          <p:cNvSpPr>
            <a:spLocks noChangeArrowheads="1"/>
          </p:cNvSpPr>
          <p:nvPr/>
        </p:nvSpPr>
        <p:spPr bwMode="auto">
          <a:xfrm>
            <a:off x="3003550" y="1892300"/>
            <a:ext cx="1454150" cy="2654300"/>
          </a:xfrm>
          <a:prstGeom prst="rect">
            <a:avLst/>
          </a:prstGeom>
          <a:noFill/>
          <a:ln w="9525">
            <a:solidFill>
              <a:srgbClr val="558ED5"/>
            </a:solidFill>
            <a:miter lim="800000"/>
            <a:headEnd/>
            <a:tailEnd/>
          </a:ln>
        </p:spPr>
        <p:txBody>
          <a:bodyPr>
            <a:spAutoFit/>
          </a:bodyPr>
          <a:lstStyle/>
          <a:p>
            <a:r>
              <a:rPr lang="en-GB" altLang="en-US" sz="1400" b="1" dirty="0"/>
              <a:t>DECEMBER:</a:t>
            </a:r>
            <a:r>
              <a:rPr lang="en-GB" altLang="en-US" sz="1400" dirty="0"/>
              <a:t> Production of the final agreed GM Strategic Sustainability Plan and individual Locality Plans ready for the start of the 2016/17 financial year </a:t>
            </a:r>
          </a:p>
        </p:txBody>
      </p:sp>
      <p:sp>
        <p:nvSpPr>
          <p:cNvPr id="178186" name="Line 69"/>
          <p:cNvSpPr>
            <a:spLocks noChangeShapeType="1"/>
          </p:cNvSpPr>
          <p:nvPr/>
        </p:nvSpPr>
        <p:spPr bwMode="auto">
          <a:xfrm>
            <a:off x="2511425" y="1454150"/>
            <a:ext cx="0" cy="3948113"/>
          </a:xfrm>
          <a:prstGeom prst="line">
            <a:avLst/>
          </a:prstGeom>
          <a:noFill/>
          <a:ln w="9525">
            <a:solidFill>
              <a:schemeClr val="tx1"/>
            </a:solidFill>
            <a:round/>
            <a:headEnd/>
            <a:tailEnd/>
          </a:ln>
        </p:spPr>
        <p:txBody>
          <a:bodyPr/>
          <a:lstStyle/>
          <a:p>
            <a:endParaRPr lang="en-US"/>
          </a:p>
        </p:txBody>
      </p:sp>
      <p:sp>
        <p:nvSpPr>
          <p:cNvPr id="178187" name="Rectangle 70"/>
          <p:cNvSpPr>
            <a:spLocks noChangeArrowheads="1"/>
          </p:cNvSpPr>
          <p:nvPr/>
        </p:nvSpPr>
        <p:spPr bwMode="auto">
          <a:xfrm>
            <a:off x="4570413" y="1729249"/>
            <a:ext cx="2101850" cy="3079750"/>
          </a:xfrm>
          <a:prstGeom prst="rect">
            <a:avLst/>
          </a:prstGeom>
          <a:noFill/>
          <a:ln w="9525">
            <a:solidFill>
              <a:srgbClr val="558ED5"/>
            </a:solidFill>
            <a:miter lim="800000"/>
            <a:headEnd/>
            <a:tailEnd/>
          </a:ln>
        </p:spPr>
        <p:txBody>
          <a:bodyPr>
            <a:spAutoFit/>
          </a:bodyPr>
          <a:lstStyle/>
          <a:p>
            <a:r>
              <a:rPr lang="en-GB" altLang="en-US" sz="1400" b="1" dirty="0"/>
              <a:t>DECEMBER:</a:t>
            </a:r>
            <a:r>
              <a:rPr lang="en-GB" altLang="en-US" sz="1400" dirty="0"/>
              <a:t> In preparation for devolution, GM and NHSE will have approved the details on the funds to be devolved and supporting governance, and local authorities and</a:t>
            </a:r>
          </a:p>
          <a:p>
            <a:r>
              <a:rPr lang="en-GB" altLang="en-US" sz="1400" dirty="0"/>
              <a:t>CCGs will have formally agreed the integrated health and social care arrangements.</a:t>
            </a:r>
          </a:p>
        </p:txBody>
      </p:sp>
      <p:sp>
        <p:nvSpPr>
          <p:cNvPr id="178188" name="Line 72"/>
          <p:cNvSpPr>
            <a:spLocks noChangeShapeType="1"/>
          </p:cNvSpPr>
          <p:nvPr/>
        </p:nvSpPr>
        <p:spPr bwMode="auto">
          <a:xfrm>
            <a:off x="4999038" y="1454150"/>
            <a:ext cx="0" cy="252413"/>
          </a:xfrm>
          <a:prstGeom prst="line">
            <a:avLst/>
          </a:prstGeom>
          <a:noFill/>
          <a:ln w="9525">
            <a:solidFill>
              <a:schemeClr val="tx1"/>
            </a:solidFill>
            <a:round/>
            <a:headEnd/>
            <a:tailEnd/>
          </a:ln>
        </p:spPr>
        <p:txBody>
          <a:bodyPr/>
          <a:lstStyle/>
          <a:p>
            <a:endParaRPr lang="en-US"/>
          </a:p>
        </p:txBody>
      </p:sp>
      <p:sp>
        <p:nvSpPr>
          <p:cNvPr id="178189" name="Line 74"/>
          <p:cNvSpPr>
            <a:spLocks noChangeShapeType="1"/>
          </p:cNvSpPr>
          <p:nvPr/>
        </p:nvSpPr>
        <p:spPr bwMode="auto">
          <a:xfrm>
            <a:off x="6942138" y="1704976"/>
            <a:ext cx="0" cy="1828562"/>
          </a:xfrm>
          <a:prstGeom prst="line">
            <a:avLst/>
          </a:prstGeom>
          <a:noFill/>
          <a:ln w="9525">
            <a:solidFill>
              <a:schemeClr val="tx1"/>
            </a:solidFill>
            <a:round/>
            <a:headEnd/>
            <a:tailEnd/>
          </a:ln>
        </p:spPr>
        <p:txBody>
          <a:bodyPr/>
          <a:lstStyle/>
          <a:p>
            <a:endParaRPr lang="en-US"/>
          </a:p>
        </p:txBody>
      </p:sp>
      <p:sp>
        <p:nvSpPr>
          <p:cNvPr id="178190" name="Rectangle 76"/>
          <p:cNvSpPr>
            <a:spLocks noChangeArrowheads="1"/>
          </p:cNvSpPr>
          <p:nvPr/>
        </p:nvSpPr>
        <p:spPr bwMode="auto">
          <a:xfrm>
            <a:off x="6960643" y="3533537"/>
            <a:ext cx="2006600" cy="1600438"/>
          </a:xfrm>
          <a:prstGeom prst="rect">
            <a:avLst/>
          </a:prstGeom>
          <a:noFill/>
          <a:ln w="9525">
            <a:solidFill>
              <a:srgbClr val="558ED5"/>
            </a:solidFill>
            <a:miter lim="800000"/>
            <a:headEnd/>
            <a:tailEnd/>
          </a:ln>
        </p:spPr>
        <p:txBody>
          <a:bodyPr wrap="square">
            <a:spAutoFit/>
          </a:bodyPr>
          <a:lstStyle/>
          <a:p>
            <a:r>
              <a:rPr lang="en-GB" altLang="en-US" sz="1400" b="1" dirty="0"/>
              <a:t>APRIL:</a:t>
            </a:r>
            <a:r>
              <a:rPr lang="en-GB" altLang="en-US" sz="1400" dirty="0"/>
              <a:t> Full devolution of agreed budgets, with the preferred governance arrangements and underpinning GM and locality S75 agreements in place.</a:t>
            </a:r>
          </a:p>
        </p:txBody>
      </p:sp>
      <p:sp>
        <p:nvSpPr>
          <p:cNvPr id="178191" name="Line 74"/>
          <p:cNvSpPr>
            <a:spLocks noChangeShapeType="1"/>
          </p:cNvSpPr>
          <p:nvPr/>
        </p:nvSpPr>
        <p:spPr bwMode="auto">
          <a:xfrm flipH="1" flipV="1">
            <a:off x="4995863" y="1706563"/>
            <a:ext cx="1928812" cy="0"/>
          </a:xfrm>
          <a:prstGeom prst="line">
            <a:avLst/>
          </a:prstGeom>
          <a:noFill/>
          <a:ln w="9525">
            <a:solidFill>
              <a:schemeClr val="tx1"/>
            </a:solidFill>
            <a:round/>
            <a:headEnd/>
            <a:tailEnd/>
          </a:ln>
        </p:spPr>
        <p:txBody>
          <a:bodyPr/>
          <a:lstStyle/>
          <a:p>
            <a:endParaRPr lang="en-US"/>
          </a:p>
        </p:txBody>
      </p:sp>
      <p:sp>
        <p:nvSpPr>
          <p:cNvPr id="178192" name="Title 1"/>
          <p:cNvSpPr>
            <a:spLocks/>
          </p:cNvSpPr>
          <p:nvPr/>
        </p:nvSpPr>
        <p:spPr bwMode="auto">
          <a:xfrm>
            <a:off x="234950" y="330200"/>
            <a:ext cx="8731250" cy="581025"/>
          </a:xfrm>
          <a:prstGeom prst="rect">
            <a:avLst/>
          </a:prstGeom>
          <a:noFill/>
          <a:ln w="9525">
            <a:noFill/>
            <a:miter lim="800000"/>
            <a:headEnd/>
            <a:tailEnd/>
          </a:ln>
        </p:spPr>
        <p:txBody>
          <a:bodyPr/>
          <a:lstStyle/>
          <a:p>
            <a:r>
              <a:rPr lang="en-GB" sz="3200" b="1" dirty="0">
                <a:latin typeface="Arial" panose="020B0604020202020204" pitchFamily="34" charset="0"/>
                <a:cs typeface="Arial" panose="020B0604020202020204" pitchFamily="34" charset="0"/>
              </a:rPr>
              <a:t>Timeline to Devolution</a:t>
            </a:r>
          </a:p>
        </p:txBody>
      </p:sp>
      <p:sp>
        <p:nvSpPr>
          <p:cNvPr id="178193" name="Rectangle 44"/>
          <p:cNvSpPr>
            <a:spLocks noChangeArrowheads="1"/>
          </p:cNvSpPr>
          <p:nvPr/>
        </p:nvSpPr>
        <p:spPr bwMode="auto">
          <a:xfrm>
            <a:off x="234950" y="4102100"/>
            <a:ext cx="2084388" cy="1160463"/>
          </a:xfrm>
          <a:prstGeom prst="rect">
            <a:avLst/>
          </a:prstGeom>
          <a:noFill/>
          <a:ln w="9525">
            <a:solidFill>
              <a:srgbClr val="558ED5"/>
            </a:solidFill>
            <a:miter lim="800000"/>
            <a:headEnd/>
            <a:tailEnd/>
          </a:ln>
        </p:spPr>
        <p:txBody>
          <a:bodyPr wrap="none" anchor="ctr"/>
          <a:lstStyle/>
          <a:p>
            <a:endParaRPr lang="en-US" altLang="en-US"/>
          </a:p>
        </p:txBody>
      </p:sp>
      <p:sp>
        <p:nvSpPr>
          <p:cNvPr id="178194" name="Rectangle 42"/>
          <p:cNvSpPr>
            <a:spLocks noChangeArrowheads="1"/>
          </p:cNvSpPr>
          <p:nvPr/>
        </p:nvSpPr>
        <p:spPr bwMode="auto">
          <a:xfrm>
            <a:off x="369888" y="4191000"/>
            <a:ext cx="1916112" cy="942975"/>
          </a:xfrm>
          <a:prstGeom prst="rect">
            <a:avLst/>
          </a:prstGeom>
          <a:noFill/>
          <a:ln w="9525">
            <a:noFill/>
            <a:miter lim="800000"/>
            <a:headEnd/>
            <a:tailEnd/>
          </a:ln>
        </p:spPr>
        <p:txBody>
          <a:bodyPr>
            <a:spAutoFit/>
          </a:bodyPr>
          <a:lstStyle/>
          <a:p>
            <a:pPr defTabSz="914400"/>
            <a:r>
              <a:rPr lang="en-US" altLang="en-US" sz="1400" b="1" dirty="0"/>
              <a:t>MAY-DECEMBER:</a:t>
            </a:r>
          </a:p>
          <a:p>
            <a:pPr defTabSz="914400"/>
            <a:r>
              <a:rPr lang="en-US" altLang="en-US" sz="1400" dirty="0"/>
              <a:t>Announcement of </a:t>
            </a:r>
          </a:p>
          <a:p>
            <a:pPr defTabSz="914400"/>
            <a:r>
              <a:rPr lang="en-US" altLang="en-US" sz="1400" dirty="0"/>
              <a:t>Early implementation Priorities</a:t>
            </a:r>
            <a:endParaRPr lang="en-GB" altLang="en-US" sz="1400" dirty="0"/>
          </a:p>
        </p:txBody>
      </p:sp>
      <p:sp>
        <p:nvSpPr>
          <p:cNvPr id="178195" name="Line 41"/>
          <p:cNvSpPr>
            <a:spLocks noChangeShapeType="1"/>
          </p:cNvSpPr>
          <p:nvPr/>
        </p:nvSpPr>
        <p:spPr bwMode="auto">
          <a:xfrm>
            <a:off x="1771650" y="1468438"/>
            <a:ext cx="0" cy="2611437"/>
          </a:xfrm>
          <a:prstGeom prst="line">
            <a:avLst/>
          </a:prstGeom>
          <a:noFill/>
          <a:ln w="9525">
            <a:solidFill>
              <a:schemeClr val="tx1"/>
            </a:solidFill>
            <a:round/>
            <a:headEnd/>
            <a:tailEnd/>
          </a:ln>
        </p:spPr>
        <p:txBody>
          <a:bodyPr/>
          <a:lstStyle/>
          <a:p>
            <a:endParaRPr lang="en-US"/>
          </a:p>
        </p:txBody>
      </p:sp>
      <p:sp>
        <p:nvSpPr>
          <p:cNvPr id="4" name="TextBox 3"/>
          <p:cNvSpPr txBox="1"/>
          <p:nvPr/>
        </p:nvSpPr>
        <p:spPr>
          <a:xfrm>
            <a:off x="2688609" y="4866996"/>
            <a:ext cx="4094328" cy="523220"/>
          </a:xfrm>
          <a:prstGeom prst="rect">
            <a:avLst/>
          </a:prstGeom>
          <a:noFill/>
          <a:ln>
            <a:solidFill>
              <a:schemeClr val="accent2">
                <a:lumMod val="60000"/>
                <a:lumOff val="40000"/>
                <a:alpha val="96000"/>
              </a:schemeClr>
            </a:solidFill>
          </a:ln>
        </p:spPr>
        <p:txBody>
          <a:bodyPr wrap="square" rtlCol="0">
            <a:spAutoFit/>
          </a:bodyPr>
          <a:lstStyle/>
          <a:p>
            <a:r>
              <a:rPr lang="en-GB" sz="1400" b="1" dirty="0" smtClean="0"/>
              <a:t>OCTOBER:</a:t>
            </a:r>
            <a:r>
              <a:rPr lang="en-GB" sz="1400" dirty="0" smtClean="0"/>
              <a:t> </a:t>
            </a:r>
            <a:r>
              <a:rPr lang="en-GB" sz="1400" dirty="0"/>
              <a:t>Shadow arrangements in place and start for budgets, governance and accountability</a:t>
            </a:r>
          </a:p>
        </p:txBody>
      </p:sp>
    </p:spTree>
    <p:extLst>
      <p:ext uri="{BB962C8B-B14F-4D97-AF65-F5344CB8AC3E}">
        <p14:creationId xmlns:p14="http://schemas.microsoft.com/office/powerpoint/2010/main" val="1378536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045&quot;/&gt;&lt;CPresentation id=&quot;1&quot;&gt;&lt;m_precDefaultNumber&gt;&lt;m_bNumberIsYear val=&quot;0&quot;/&gt;&lt;/m_precDefaultNumber&gt;&lt;m_precDefaultPercent&gt;&lt;m_bNumberIsYear val=&quot;0&quot;/&gt;&lt;/m_precDefaultPercent&gt;&lt;m_precDefaultDate&gt;&lt;m_bNumberIsYear val=&quot;0&quot;/&gt;&lt;/m_precDefaultDate&gt;&lt;m_precDefaultYear&gt;&lt;m_bNumberIsYear val=&quot;0&quot;/&gt;&lt;/m_precDefaultYear&gt;&lt;m_precDefaultQuarter&gt;&lt;m_bNumberIsYear val=&quot;0&quot;/&gt;&lt;/m_precDefaultQuarter&gt;&lt;m_precDefaultMonth&gt;&lt;m_bNumberIsYear val=&quot;0&quot;/&gt;&lt;/m_precDefaultMonth&gt;&lt;m_precDefaultWeek&gt;&lt;m_bNumberIsYear val=&quot;0&quot;/&gt;&lt;/m_precDefaultWeek&gt;&lt;m_precDefaultDay&gt;&lt;m_bNumberIsYear val=&quot;0&quot;/&gt;&lt;/m_precDefaultDay&gt;&lt;m_mruColor&gt;&lt;m_vecMRU length=&quot;1&quot;&gt;&lt;elem m_fUsage=&quot;5.21703100000000040000E+000&quot;&gt;&lt;m_msothmcolidx val=&quot;0&quot;/&gt;&lt;m_rgb r=&quot;55&quot; g=&quot;8e&quot; b=&quot;d5&quot;/&gt;&lt;m_ppcolschidx tagver0=&quot;23004&quot; tagname0=&quot;m_ppcolschidxUNRECOGNIZED&quot; val=&quot;0&quot;/&gt;&lt;m_nBrightness val=&quot;0&quot;/&gt;&lt;/elem&gt;&lt;/m_vecMRU&gt;&lt;/m_mruColor&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Logo"/>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14RTaAjHyEygaBEjBnBUjg"/>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7A0041"/>
      </a:accent1>
      <a:accent2>
        <a:srgbClr val="6A9EBE"/>
      </a:accent2>
      <a:accent3>
        <a:srgbClr val="9BBB59"/>
      </a:accent3>
      <a:accent4>
        <a:srgbClr val="94A397"/>
      </a:accent4>
      <a:accent5>
        <a:srgbClr val="4BACC6"/>
      </a:accent5>
      <a:accent6>
        <a:srgbClr val="F79646"/>
      </a:accent6>
      <a:hlink>
        <a:srgbClr val="7A0041"/>
      </a:hlink>
      <a:folHlink>
        <a:srgbClr val="6A9EB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a:themeElements>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Firm Format 1">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FF6600"/>
        </a:accent5>
        <a:accent6>
          <a:srgbClr val="808080"/>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Firm Format 3">
        <a:dk1>
          <a:srgbClr val="000000"/>
        </a:dk1>
        <a:lt1>
          <a:srgbClr val="FFFFFF"/>
        </a:lt1>
        <a:dk2>
          <a:srgbClr val="002960"/>
        </a:dk2>
        <a:lt2>
          <a:srgbClr val="FFFFFF"/>
        </a:lt2>
        <a:accent1>
          <a:srgbClr val="C7E0FB"/>
        </a:accent1>
        <a:accent2>
          <a:srgbClr val="C7C293"/>
        </a:accent2>
        <a:accent3>
          <a:srgbClr val="50A2A0"/>
        </a:accent3>
        <a:accent4>
          <a:srgbClr val="002960"/>
        </a:accent4>
        <a:accent5>
          <a:srgbClr val="FF6600"/>
        </a:accent5>
        <a:accent6>
          <a:srgbClr val="808080"/>
        </a:accent6>
        <a:hlink>
          <a:srgbClr val="50A2A0"/>
        </a:hlink>
        <a:folHlink>
          <a:srgbClr val="00296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15257</TotalTime>
  <Words>788</Words>
  <Application>Microsoft Office PowerPoint</Application>
  <PresentationFormat>On-screen Show (4:3)</PresentationFormat>
  <Paragraphs>126</Paragraphs>
  <Slides>9</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2" baseType="lpstr">
      <vt:lpstr>Office Theme</vt:lpstr>
      <vt:lpstr>blank</vt:lpstr>
      <vt:lpstr>think-cell Slide</vt:lpstr>
      <vt:lpstr>Title Presentation date  Name Organisation</vt:lpstr>
      <vt:lpstr>GM Devolution – the background</vt:lpstr>
      <vt:lpstr>Vision</vt:lpstr>
      <vt:lpstr>Objectives</vt:lpstr>
      <vt:lpstr> Benefits</vt:lpstr>
      <vt:lpstr>PowerPoint Presentation</vt:lpstr>
      <vt:lpstr> Strategic plan</vt:lpstr>
      <vt:lpstr>Early Implementation Priorities</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Lisa.Murch</dc:creator>
  <cp:lastModifiedBy>cnorman</cp:lastModifiedBy>
  <cp:revision>503</cp:revision>
  <cp:lastPrinted>2015-05-07T08:23:46Z</cp:lastPrinted>
  <dcterms:created xsi:type="dcterms:W3CDTF">2014-05-15T12:03:29Z</dcterms:created>
  <dcterms:modified xsi:type="dcterms:W3CDTF">2015-05-19T09:32:56Z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ce2010EditCount">
    <vt:lpwstr>1</vt:lpwstr>
  </property>
  <property fmtid="{D5CDD505-2E9C-101B-9397-08002B2CF9AE}" pid="3" name="Office2003EditCount">
    <vt:lpwstr>0</vt:lpwstr>
  </property>
  <property fmtid="{D5CDD505-2E9C-101B-9397-08002B2CF9AE}" pid="4" name="LastEditedOfficeVersion">
    <vt:lpwstr>Office2010</vt:lpwstr>
  </property>
  <property fmtid="{D5CDD505-2E9C-101B-9397-08002B2CF9AE}" pid="5" name="Office2010WasSaved">
    <vt:lpwstr>1</vt:lpwstr>
  </property>
</Properties>
</file>